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dat" ContentType="text/plai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46da78aec9d0474b" Type="http://schemas.microsoft.com/office/2006/relationships/txt" Target="udata/data.dat"/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</p:sldMasterIdLst>
  <p:notesMasterIdLst>
    <p:notesMasterId r:id="rId25"/>
  </p:notesMasterIdLst>
  <p:sldIdLst>
    <p:sldId id="353" r:id="rId2"/>
    <p:sldId id="746" r:id="rId3"/>
    <p:sldId id="747" r:id="rId4"/>
    <p:sldId id="753" r:id="rId5"/>
    <p:sldId id="748" r:id="rId6"/>
    <p:sldId id="749" r:id="rId7"/>
    <p:sldId id="750" r:id="rId8"/>
    <p:sldId id="751" r:id="rId9"/>
    <p:sldId id="752" r:id="rId10"/>
    <p:sldId id="754" r:id="rId11"/>
    <p:sldId id="755" r:id="rId12"/>
    <p:sldId id="756" r:id="rId13"/>
    <p:sldId id="757" r:id="rId14"/>
    <p:sldId id="758" r:id="rId15"/>
    <p:sldId id="759" r:id="rId16"/>
    <p:sldId id="760" r:id="rId17"/>
    <p:sldId id="761" r:id="rId18"/>
    <p:sldId id="762" r:id="rId19"/>
    <p:sldId id="763" r:id="rId20"/>
    <p:sldId id="764" r:id="rId21"/>
    <p:sldId id="765" r:id="rId22"/>
    <p:sldId id="766" r:id="rId23"/>
    <p:sldId id="671" r:id="rId24"/>
  </p:sldIdLst>
  <p:sldSz cx="12192000" cy="6858000"/>
  <p:notesSz cx="6858000" cy="9144000"/>
  <p:defaultTextStyle>
    <a:defPPr>
      <a:defRPr lang="zh-CN"/>
    </a:defPPr>
    <a:lvl1pPr marL="0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43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430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573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718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143" algn="l" defTabSz="91428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C07CBD68-DDF6-44F0-AC4C-48BFED3CE65C}">
          <p14:sldIdLst>
            <p14:sldId id="353"/>
            <p14:sldId id="746"/>
            <p14:sldId id="747"/>
            <p14:sldId id="753"/>
            <p14:sldId id="748"/>
            <p14:sldId id="749"/>
            <p14:sldId id="750"/>
            <p14:sldId id="751"/>
            <p14:sldId id="752"/>
            <p14:sldId id="754"/>
            <p14:sldId id="755"/>
            <p14:sldId id="756"/>
            <p14:sldId id="757"/>
            <p14:sldId id="758"/>
            <p14:sldId id="759"/>
            <p14:sldId id="760"/>
            <p14:sldId id="761"/>
            <p14:sldId id="762"/>
            <p14:sldId id="763"/>
            <p14:sldId id="764"/>
            <p14:sldId id="765"/>
            <p14:sldId id="766"/>
            <p14:sldId id="671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xieyanying" initials="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4B97"/>
    <a:srgbClr val="B71906"/>
    <a:srgbClr val="C80500"/>
    <a:srgbClr val="369FE4"/>
    <a:srgbClr val="69C3FC"/>
    <a:srgbClr val="A0D0FF"/>
    <a:srgbClr val="86C7F2"/>
    <a:srgbClr val="93E0FF"/>
    <a:srgbClr val="3AACF7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62" autoAdjust="0"/>
    <p:restoredTop sz="95739" autoAdjust="0"/>
  </p:normalViewPr>
  <p:slideViewPr>
    <p:cSldViewPr snapToGrid="0">
      <p:cViewPr>
        <p:scale>
          <a:sx n="75" d="100"/>
          <a:sy n="75" d="100"/>
        </p:scale>
        <p:origin x="-300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30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1" d="100"/>
        <a:sy n="7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96D9BB-8D70-43AD-930F-D52681217042}" type="datetimeFigureOut">
              <a:rPr lang="zh-CN" altLang="en-US" smtClean="0"/>
              <a:t>2018/2/6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DBEDC-BCA9-4DD5-9316-E3C2517058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538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7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kumimoji="0" lang="zh-CN" altLang="en-US" dirty="0" smtClean="0"/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CF9EDD8A-FAF4-4214-90FF-4B504C4D45BC}" type="slidenum">
              <a:rPr lang="zh-CN" altLang="en-US" smtClean="0">
                <a:solidFill>
                  <a:prstClr val="black"/>
                </a:solidFill>
              </a:rPr>
              <a:pPr/>
              <a:t>1</a:t>
            </a:fld>
            <a:endParaRPr lang="zh-CN" altLang="en-US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5411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pattFill prst="pct5">
          <a:fgClr>
            <a:schemeClr val="accent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387305" y="308101"/>
            <a:ext cx="1647363" cy="1218235"/>
          </a:xfrm>
          <a:prstGeom prst="rect">
            <a:avLst/>
          </a:prstGeom>
          <a:solidFill>
            <a:srgbClr val="CB1C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8" rIns="91434" bIns="45718"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655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7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539" indent="0">
              <a:buNone/>
              <a:defRPr sz="1600"/>
            </a:lvl2pPr>
            <a:lvl3pPr marL="1219080" indent="0">
              <a:buNone/>
              <a:defRPr sz="1300"/>
            </a:lvl3pPr>
            <a:lvl4pPr marL="1828618" indent="0">
              <a:buNone/>
              <a:defRPr sz="1200"/>
            </a:lvl4pPr>
            <a:lvl5pPr marL="2438158" indent="0">
              <a:buNone/>
              <a:defRPr sz="1200"/>
            </a:lvl5pPr>
            <a:lvl6pPr marL="3047696" indent="0">
              <a:buNone/>
              <a:defRPr sz="1200"/>
            </a:lvl6pPr>
            <a:lvl7pPr marL="3657235" indent="0">
              <a:buNone/>
              <a:defRPr sz="1200"/>
            </a:lvl7pPr>
            <a:lvl8pPr marL="4266773" indent="0">
              <a:buNone/>
              <a:defRPr sz="1200"/>
            </a:lvl8pPr>
            <a:lvl9pPr marL="4876313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790FFC-62E4-4D10-B534-A5D8AD3B3A0D}" type="datetimeFigureOut">
              <a:rPr lang="zh-CN" altLang="en-US"/>
              <a:pPr>
                <a:defRPr/>
              </a:pPr>
              <a:t>2018/2/6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C39A8B-B6A1-4AE3-840B-F12A102232B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9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300"/>
            </a:lvl1pPr>
            <a:lvl2pPr marL="609539" indent="0">
              <a:buNone/>
              <a:defRPr sz="3700"/>
            </a:lvl2pPr>
            <a:lvl3pPr marL="1219080" indent="0">
              <a:buNone/>
              <a:defRPr sz="3200"/>
            </a:lvl3pPr>
            <a:lvl4pPr marL="1828618" indent="0">
              <a:buNone/>
              <a:defRPr sz="2700"/>
            </a:lvl4pPr>
            <a:lvl5pPr marL="2438158" indent="0">
              <a:buNone/>
              <a:defRPr sz="2700"/>
            </a:lvl5pPr>
            <a:lvl6pPr marL="3047696" indent="0">
              <a:buNone/>
              <a:defRPr sz="2700"/>
            </a:lvl6pPr>
            <a:lvl7pPr marL="3657235" indent="0">
              <a:buNone/>
              <a:defRPr sz="2700"/>
            </a:lvl7pPr>
            <a:lvl8pPr marL="4266773" indent="0">
              <a:buNone/>
              <a:defRPr sz="2700"/>
            </a:lvl8pPr>
            <a:lvl9pPr marL="4876313" indent="0">
              <a:buNone/>
              <a:defRPr sz="27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43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539" indent="0">
              <a:buNone/>
              <a:defRPr sz="1600"/>
            </a:lvl2pPr>
            <a:lvl3pPr marL="1219080" indent="0">
              <a:buNone/>
              <a:defRPr sz="1300"/>
            </a:lvl3pPr>
            <a:lvl4pPr marL="1828618" indent="0">
              <a:buNone/>
              <a:defRPr sz="1200"/>
            </a:lvl4pPr>
            <a:lvl5pPr marL="2438158" indent="0">
              <a:buNone/>
              <a:defRPr sz="1200"/>
            </a:lvl5pPr>
            <a:lvl6pPr marL="3047696" indent="0">
              <a:buNone/>
              <a:defRPr sz="1200"/>
            </a:lvl6pPr>
            <a:lvl7pPr marL="3657235" indent="0">
              <a:buNone/>
              <a:defRPr sz="1200"/>
            </a:lvl7pPr>
            <a:lvl8pPr marL="4266773" indent="0">
              <a:buNone/>
              <a:defRPr sz="1200"/>
            </a:lvl8pPr>
            <a:lvl9pPr marL="4876313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92FD21-F258-469D-A4F6-96CFBA6B94F9}" type="datetimeFigureOut">
              <a:rPr lang="zh-CN" altLang="en-US"/>
              <a:pPr>
                <a:defRPr/>
              </a:pPr>
              <a:t>2018/2/6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080F79-D88F-4625-AE33-369EFCE1DD2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859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A91C4E-D29D-490C-84EA-A07E1120F65F}" type="datetimeFigureOut">
              <a:rPr lang="zh-CN" altLang="en-US"/>
              <a:pPr>
                <a:defRPr/>
              </a:pPr>
              <a:t>2018/2/6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8C1F51-6B19-4741-B398-60CCB87F577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128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35B753-B44E-44C4-8CE2-C7F4134B2893}" type="datetimeFigureOut">
              <a:rPr lang="zh-CN" altLang="en-US"/>
              <a:pPr>
                <a:defRPr/>
              </a:pPr>
              <a:t>2018/2/6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76BD43-F639-4A73-8212-88F25F9F6E6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58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bg>
      <p:bgPr>
        <a:pattFill prst="ltUpDiag">
          <a:fgClr>
            <a:schemeClr val="accent1">
              <a:lumMod val="85000"/>
            </a:schemeClr>
          </a:fgClr>
          <a:bgClr>
            <a:schemeClr val="accent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413" y="188640"/>
            <a:ext cx="1792905" cy="61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43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332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6"/>
          <p:cNvSpPr txBox="1">
            <a:spLocks noChangeArrowheads="1"/>
          </p:cNvSpPr>
          <p:nvPr userDrawn="1"/>
        </p:nvSpPr>
        <p:spPr bwMode="auto">
          <a:xfrm>
            <a:off x="431804" y="6308725"/>
            <a:ext cx="3359151" cy="307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21909" tIns="60954" rIns="121909" bIns="60954">
            <a:spAutoFit/>
          </a:bodyPr>
          <a:lstStyle/>
          <a:p>
            <a:pPr defTabSz="914332" fontAlgn="base">
              <a:spcBef>
                <a:spcPct val="5000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E4E9EF"/>
                </a:solidFill>
                <a:latin typeface="Arial" pitchFamily="34" charset="0"/>
              </a:rPr>
              <a:t>www.jd.com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/>
          </p:nvPr>
        </p:nvSpPr>
        <p:spPr>
          <a:xfrm>
            <a:off x="527052" y="285733"/>
            <a:ext cx="7239051" cy="430887"/>
          </a:xfrm>
          <a:prstGeom prst="rect">
            <a:avLst/>
          </a:prstGeom>
        </p:spPr>
        <p:txBody>
          <a:bodyPr>
            <a:spAutoFit/>
          </a:bodyPr>
          <a:lstStyle>
            <a:lvl1pPr>
              <a:buNone/>
              <a:defRPr sz="2000">
                <a:latin typeface="华文中宋" pitchFamily="2" charset="-122"/>
                <a:ea typeface="华文中宋" pitchFamily="2" charset="-122"/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5037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2" descr="bg1"/>
          <p:cNvPicPr>
            <a:picLocks noChangeAspect="1" noChangeArrowheads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39352" y="164640"/>
            <a:ext cx="11713301" cy="2592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1042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pattFill prst="ltUpDiag">
          <a:fgClr>
            <a:schemeClr val="accent1">
              <a:lumMod val="85000"/>
            </a:schemeClr>
          </a:fgClr>
          <a:bgClr>
            <a:schemeClr val="accent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413" y="188640"/>
            <a:ext cx="1792905" cy="61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6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214431"/>
            <a:ext cx="10972800" cy="714372"/>
          </a:xfrm>
        </p:spPr>
        <p:txBody>
          <a:bodyPr>
            <a:normAutofit/>
          </a:bodyPr>
          <a:lstStyle>
            <a:lvl1pPr>
              <a:defRPr sz="4300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2071679"/>
            <a:ext cx="10972800" cy="4054485"/>
          </a:xfrm>
        </p:spPr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0DF81D-EF95-4663-B469-EC4DACF7F805}" type="datetimeFigureOut">
              <a:rPr lang="zh-CN" altLang="en-US"/>
              <a:pPr>
                <a:defRPr/>
              </a:pPr>
              <a:t>2018/2/6</a:t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C7BEB1-3795-47AD-9181-53576485552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09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3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08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61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15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69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23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7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31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858FD4-6EC2-4A26-8044-1FBD64E6924D}" type="datetimeFigureOut">
              <a:rPr lang="zh-CN" altLang="en-US"/>
              <a:pPr>
                <a:defRPr/>
              </a:pPr>
              <a:t>2018/2/6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6E82BE-796F-4F96-9196-8D5FACBB2FD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415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A3AA5D-1B5B-4D2F-81A0-097D79EA52E2}" type="datetimeFigureOut">
              <a:rPr lang="zh-CN" altLang="en-US"/>
              <a:pPr>
                <a:defRPr/>
              </a:pPr>
              <a:t>2018/2/6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281EDD-BFDA-4462-A389-019A5F96627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798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39" indent="0">
              <a:buNone/>
              <a:defRPr sz="2700" b="1"/>
            </a:lvl2pPr>
            <a:lvl3pPr marL="1219080" indent="0">
              <a:buNone/>
              <a:defRPr sz="2400" b="1"/>
            </a:lvl3pPr>
            <a:lvl4pPr marL="1828618" indent="0">
              <a:buNone/>
              <a:defRPr sz="2100" b="1"/>
            </a:lvl4pPr>
            <a:lvl5pPr marL="2438158" indent="0">
              <a:buNone/>
              <a:defRPr sz="2100" b="1"/>
            </a:lvl5pPr>
            <a:lvl6pPr marL="3047696" indent="0">
              <a:buNone/>
              <a:defRPr sz="2100" b="1"/>
            </a:lvl6pPr>
            <a:lvl7pPr marL="3657235" indent="0">
              <a:buNone/>
              <a:defRPr sz="2100" b="1"/>
            </a:lvl7pPr>
            <a:lvl8pPr marL="4266773" indent="0">
              <a:buNone/>
              <a:defRPr sz="2100" b="1"/>
            </a:lvl8pPr>
            <a:lvl9pPr marL="4876313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6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39" indent="0">
              <a:buNone/>
              <a:defRPr sz="2700" b="1"/>
            </a:lvl2pPr>
            <a:lvl3pPr marL="1219080" indent="0">
              <a:buNone/>
              <a:defRPr sz="2400" b="1"/>
            </a:lvl3pPr>
            <a:lvl4pPr marL="1828618" indent="0">
              <a:buNone/>
              <a:defRPr sz="2100" b="1"/>
            </a:lvl4pPr>
            <a:lvl5pPr marL="2438158" indent="0">
              <a:buNone/>
              <a:defRPr sz="2100" b="1"/>
            </a:lvl5pPr>
            <a:lvl6pPr marL="3047696" indent="0">
              <a:buNone/>
              <a:defRPr sz="2100" b="1"/>
            </a:lvl6pPr>
            <a:lvl7pPr marL="3657235" indent="0">
              <a:buNone/>
              <a:defRPr sz="2100" b="1"/>
            </a:lvl7pPr>
            <a:lvl8pPr marL="4266773" indent="0">
              <a:buNone/>
              <a:defRPr sz="2100" b="1"/>
            </a:lvl8pPr>
            <a:lvl9pPr marL="4876313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6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EB1494-9450-4EC4-879A-083049570AD1}" type="datetimeFigureOut">
              <a:rPr lang="zh-CN" altLang="en-US"/>
              <a:pPr>
                <a:defRPr/>
              </a:pPr>
              <a:t>2018/2/6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B8F70D-25F7-4DCF-8146-055D517D19D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14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768B3E-7DC3-49B4-916D-70AF38DAA3B1}" type="datetimeFigureOut">
              <a:rPr lang="zh-CN" altLang="en-US"/>
              <a:pPr>
                <a:defRPr/>
              </a:pPr>
              <a:t>2018/2/6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38758E-FB04-4162-9DFB-259AD0871B8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9543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0B1F5C-7947-411C-A7B3-DD9498406294}" type="datetimeFigureOut">
              <a:rPr lang="zh-CN" altLang="en-US"/>
              <a:pPr>
                <a:defRPr/>
              </a:pPr>
              <a:t>2018/2/6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40D566-F432-43EC-82DD-44DA43B3B21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213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75167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21909" tIns="60954" rIns="121909" bIns="6095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600205"/>
            <a:ext cx="10972800" cy="45254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21909" tIns="60954" rIns="121909" bIns="609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</p:spPr>
        <p:txBody>
          <a:bodyPr vert="horz" wrap="square" lIns="121909" tIns="60954" rIns="121909" bIns="60954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latin typeface="Calibri" panose="020F0502020204030204" pitchFamily="34" charset="0"/>
                <a:ea typeface="宋体" pitchFamily="2" charset="-122"/>
              </a:defRPr>
            </a:lvl1pPr>
          </a:lstStyle>
          <a:p>
            <a:pPr defTabSz="914332" fontAlgn="base">
              <a:spcBef>
                <a:spcPct val="0"/>
              </a:spcBef>
              <a:spcAft>
                <a:spcPct val="0"/>
              </a:spcAft>
              <a:defRPr/>
            </a:pPr>
            <a:fld id="{0EF0A7FF-068C-4B4C-8493-F50A5D579352}" type="datetimeFigureOut">
              <a:rPr lang="zh-CN" altLang="en-US" smtClean="0"/>
              <a:pPr defTabSz="914332" fontAlgn="base">
                <a:spcBef>
                  <a:spcPct val="0"/>
                </a:spcBef>
                <a:spcAft>
                  <a:spcPct val="0"/>
                </a:spcAft>
                <a:defRPr/>
              </a:pPr>
              <a:t>2018/2/6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6183"/>
          </a:xfrm>
          <a:prstGeom prst="rect">
            <a:avLst/>
          </a:prstGeom>
        </p:spPr>
        <p:txBody>
          <a:bodyPr vert="horz" lIns="121909" tIns="60954" rIns="121909" bIns="60954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defTabSz="914332"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6183"/>
          </a:xfrm>
          <a:prstGeom prst="rect">
            <a:avLst/>
          </a:prstGeom>
        </p:spPr>
        <p:txBody>
          <a:bodyPr vert="horz" wrap="square" lIns="121909" tIns="60954" rIns="121909" bIns="60954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latin typeface="Calibri" pitchFamily="34" charset="0"/>
                <a:ea typeface="宋体" pitchFamily="2" charset="-122"/>
              </a:defRPr>
            </a:lvl1pPr>
          </a:lstStyle>
          <a:p>
            <a:pPr defTabSz="914332" fontAlgn="base">
              <a:spcBef>
                <a:spcPct val="0"/>
              </a:spcBef>
              <a:spcAft>
                <a:spcPct val="0"/>
              </a:spcAft>
              <a:defRPr/>
            </a:pPr>
            <a:fld id="{859A1F2F-D341-4569-AE20-A31005B2A960}" type="slidenum">
              <a:rPr lang="zh-CN" altLang="en-US" smtClean="0"/>
              <a:pPr defTabSz="914332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844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709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59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5900">
          <a:solidFill>
            <a:schemeClr val="tx1"/>
          </a:solidFill>
          <a:latin typeface="Calibri" pitchFamily="34" charset="0"/>
          <a:ea typeface="宋体" charset="-122"/>
          <a:cs typeface="宋体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5900">
          <a:solidFill>
            <a:schemeClr val="tx1"/>
          </a:solidFill>
          <a:latin typeface="Calibri" pitchFamily="34" charset="0"/>
          <a:ea typeface="宋体" charset="-122"/>
          <a:cs typeface="宋体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5900">
          <a:solidFill>
            <a:schemeClr val="tx1"/>
          </a:solidFill>
          <a:latin typeface="Calibri" pitchFamily="34" charset="0"/>
          <a:ea typeface="宋体" charset="-122"/>
          <a:cs typeface="宋体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5900">
          <a:solidFill>
            <a:schemeClr val="tx1"/>
          </a:solidFill>
          <a:latin typeface="Calibri" pitchFamily="34" charset="0"/>
          <a:ea typeface="宋体" charset="-122"/>
          <a:cs typeface="宋体" charset="0"/>
        </a:defRPr>
      </a:lvl5pPr>
      <a:lvl6pPr marL="609539" algn="ctr" rtl="0" fontAlgn="base">
        <a:spcBef>
          <a:spcPct val="0"/>
        </a:spcBef>
        <a:spcAft>
          <a:spcPct val="0"/>
        </a:spcAft>
        <a:defRPr sz="5900">
          <a:solidFill>
            <a:schemeClr val="tx1"/>
          </a:solidFill>
          <a:latin typeface="Calibri" pitchFamily="34" charset="0"/>
          <a:ea typeface="宋体" charset="-122"/>
        </a:defRPr>
      </a:lvl6pPr>
      <a:lvl7pPr marL="1219080" algn="ctr" rtl="0" fontAlgn="base">
        <a:spcBef>
          <a:spcPct val="0"/>
        </a:spcBef>
        <a:spcAft>
          <a:spcPct val="0"/>
        </a:spcAft>
        <a:defRPr sz="5900">
          <a:solidFill>
            <a:schemeClr val="tx1"/>
          </a:solidFill>
          <a:latin typeface="Calibri" pitchFamily="34" charset="0"/>
          <a:ea typeface="宋体" charset="-122"/>
        </a:defRPr>
      </a:lvl7pPr>
      <a:lvl8pPr marL="1828618" algn="ctr" rtl="0" fontAlgn="base">
        <a:spcBef>
          <a:spcPct val="0"/>
        </a:spcBef>
        <a:spcAft>
          <a:spcPct val="0"/>
        </a:spcAft>
        <a:defRPr sz="5900">
          <a:solidFill>
            <a:schemeClr val="tx1"/>
          </a:solidFill>
          <a:latin typeface="Calibri" pitchFamily="34" charset="0"/>
          <a:ea typeface="宋体" charset="-122"/>
        </a:defRPr>
      </a:lvl8pPr>
      <a:lvl9pPr marL="2438158" algn="ctr" rtl="0" fontAlgn="base">
        <a:spcBef>
          <a:spcPct val="0"/>
        </a:spcBef>
        <a:spcAft>
          <a:spcPct val="0"/>
        </a:spcAft>
        <a:defRPr sz="59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457155" indent="-45715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43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990502" indent="-380962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849" indent="-304768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387" indent="-304768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926" indent="-304768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464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005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544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082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39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80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18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58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696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35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73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13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camel.apache.org/direct.html" TargetMode="Externa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0953" y="1303456"/>
            <a:ext cx="6230859" cy="497057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223" y="285625"/>
            <a:ext cx="2064095" cy="711902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253633" y="2782669"/>
            <a:ext cx="8519762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kumimoji="1" lang="en-US" altLang="zh-CN" sz="3600" b="1" spc="300" dirty="0" smtClean="0">
                <a:solidFill>
                  <a:srgbClr val="144B97"/>
                </a:solidFill>
                <a:latin typeface="Microsoft YaHei" charset="0"/>
                <a:ea typeface="Microsoft YaHei" charset="0"/>
                <a:cs typeface="Microsoft YaHei" charset="0"/>
              </a:rPr>
              <a:t>Apache Camel</a:t>
            </a:r>
          </a:p>
          <a:p>
            <a:pPr algn="r"/>
            <a:r>
              <a:rPr kumimoji="1" lang="en-US" altLang="zh-CN" sz="1000" b="1" spc="300" dirty="0" smtClean="0">
                <a:solidFill>
                  <a:srgbClr val="144B97"/>
                </a:solidFill>
                <a:latin typeface="Microsoft YaHei" charset="0"/>
                <a:ea typeface="Microsoft YaHei" charset="0"/>
                <a:cs typeface="Microsoft YaHei" charset="0"/>
              </a:rPr>
              <a:t> Li Wei Hua</a:t>
            </a:r>
            <a:endParaRPr kumimoji="1" lang="en-US" altLang="zh-CN" sz="1000" b="1" spc="300" dirty="0">
              <a:solidFill>
                <a:srgbClr val="144B97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08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27266" y="1257300"/>
            <a:ext cx="10368288" cy="27238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提供的几种 </a:t>
            </a:r>
            <a:r>
              <a:rPr lang="en-US" altLang="zh-CN" dirty="0" smtClean="0"/>
              <a:t>Error handler:</a:t>
            </a:r>
          </a:p>
          <a:p>
            <a:endParaRPr lang="en-US" altLang="zh-CN" dirty="0" smtClean="0"/>
          </a:p>
          <a:p>
            <a:r>
              <a:rPr lang="en-US" altLang="zh-CN" dirty="0"/>
              <a:t>1)</a:t>
            </a:r>
            <a:r>
              <a:rPr lang="en-US" altLang="zh-CN" dirty="0" err="1"/>
              <a:t>DefaultErrorHandler</a:t>
            </a:r>
            <a:r>
              <a:rPr lang="en-US" altLang="zh-CN" dirty="0"/>
              <a:t> Camel</a:t>
            </a:r>
            <a:r>
              <a:rPr lang="zh-CN" altLang="en-US" dirty="0"/>
              <a:t>默认的</a:t>
            </a:r>
            <a:r>
              <a:rPr lang="en-US" altLang="zh-CN" dirty="0"/>
              <a:t>Error Handler</a:t>
            </a:r>
            <a:r>
              <a:rPr lang="zh-CN" altLang="en-US" dirty="0"/>
              <a:t>，如果没有配置其它的</a:t>
            </a:r>
            <a:r>
              <a:rPr lang="en-US" altLang="zh-CN" dirty="0"/>
              <a:t>Handler</a:t>
            </a:r>
            <a:r>
              <a:rPr lang="zh-CN" altLang="en-US" dirty="0"/>
              <a:t>，将使用此</a:t>
            </a:r>
            <a:r>
              <a:rPr lang="en-US" altLang="zh-CN" dirty="0" smtClean="0"/>
              <a:t>Handler</a:t>
            </a:r>
          </a:p>
          <a:p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2)</a:t>
            </a:r>
            <a:r>
              <a:rPr lang="en-US" altLang="zh-CN" dirty="0" err="1"/>
              <a:t>DeadLetterChannel</a:t>
            </a:r>
            <a:r>
              <a:rPr lang="en-US" altLang="zh-CN" dirty="0"/>
              <a:t> </a:t>
            </a:r>
            <a:br>
              <a:rPr lang="en-US" altLang="zh-CN" dirty="0"/>
            </a:br>
            <a:endParaRPr lang="en-US" altLang="zh-CN" dirty="0" smtClean="0"/>
          </a:p>
          <a:p>
            <a:r>
              <a:rPr lang="en-US" altLang="zh-CN" dirty="0" smtClean="0"/>
              <a:t>3)</a:t>
            </a:r>
            <a:r>
              <a:rPr lang="en-US" altLang="zh-CN" dirty="0" err="1" smtClean="0"/>
              <a:t>TransactionErrorHandler</a:t>
            </a:r>
            <a:r>
              <a:rPr lang="en-US" altLang="zh-CN" dirty="0"/>
              <a:t/>
            </a:r>
            <a:br>
              <a:rPr lang="en-US" altLang="zh-CN" dirty="0"/>
            </a:br>
            <a:endParaRPr lang="en-US" altLang="zh-CN" dirty="0" smtClean="0"/>
          </a:p>
          <a:p>
            <a:r>
              <a:rPr lang="en-US" altLang="zh-CN" dirty="0" smtClean="0"/>
              <a:t>4)</a:t>
            </a:r>
            <a:r>
              <a:rPr lang="en-US" altLang="zh-CN" dirty="0" err="1" smtClean="0"/>
              <a:t>LoggingErrorHandler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239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65201" y="1041400"/>
            <a:ext cx="9880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Default Error </a:t>
            </a:r>
            <a:r>
              <a:rPr lang="en-US" altLang="zh-CN" b="1" dirty="0" smtClean="0"/>
              <a:t>Handler</a:t>
            </a:r>
          </a:p>
          <a:p>
            <a:endParaRPr lang="en-US" altLang="zh-CN" b="1" dirty="0"/>
          </a:p>
          <a:p>
            <a:r>
              <a:rPr lang="zh-CN" altLang="en-US" dirty="0" smtClean="0"/>
              <a:t>绝大部分</a:t>
            </a:r>
            <a:r>
              <a:rPr lang="zh-CN" altLang="en-US" dirty="0"/>
              <a:t>情况下，</a:t>
            </a:r>
            <a:r>
              <a:rPr lang="en-US" altLang="zh-CN" dirty="0"/>
              <a:t>Camel</a:t>
            </a:r>
            <a:r>
              <a:rPr lang="zh-CN" altLang="en-US" dirty="0"/>
              <a:t>使用默认的</a:t>
            </a:r>
            <a:r>
              <a:rPr lang="en-US" altLang="zh-CN" dirty="0"/>
              <a:t>Error Handler</a:t>
            </a:r>
            <a:r>
              <a:rPr lang="zh-CN" altLang="en-US" dirty="0"/>
              <a:t>，用户并不需要显示的声明。在出现错误的时候，</a:t>
            </a:r>
            <a:r>
              <a:rPr lang="en-US" altLang="zh-CN" dirty="0"/>
              <a:t>Camel</a:t>
            </a:r>
            <a:r>
              <a:rPr lang="zh-CN" altLang="en-US" dirty="0"/>
              <a:t>会自动调用默认的</a:t>
            </a:r>
            <a:r>
              <a:rPr lang="en-US" altLang="zh-CN" dirty="0"/>
              <a:t>handler</a:t>
            </a:r>
            <a:r>
              <a:rPr lang="zh-CN" altLang="en-US" dirty="0"/>
              <a:t>处理</a:t>
            </a:r>
            <a:r>
              <a:rPr lang="zh-CN" altLang="en-US" dirty="0" smtClean="0"/>
              <a:t>错误</a:t>
            </a:r>
            <a:r>
              <a:rPr lang="zh-CN" altLang="en-US" dirty="0"/>
              <a:t>，</a:t>
            </a:r>
            <a:r>
              <a:rPr lang="zh-CN" altLang="en-US" dirty="0" smtClean="0"/>
              <a:t>异常</a:t>
            </a:r>
            <a:r>
              <a:rPr lang="zh-CN" altLang="en-US" dirty="0"/>
              <a:t>会被被抛出到路由的发起者</a:t>
            </a:r>
            <a:r>
              <a:rPr lang="en-US" altLang="zh-CN" dirty="0"/>
              <a:t>,</a:t>
            </a:r>
            <a:r>
              <a:rPr lang="zh-CN" altLang="en-US" dirty="0"/>
              <a:t>对发生异常的路由停止进行后续步骤的处理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2050" y="2562225"/>
            <a:ext cx="6591300" cy="401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0635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65201" y="1041400"/>
            <a:ext cx="9880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Dead Error Handler</a:t>
            </a:r>
          </a:p>
          <a:p>
            <a:r>
              <a:rPr lang="zh-CN" altLang="en-US" dirty="0"/>
              <a:t>将出错的消息路由</a:t>
            </a:r>
            <a:r>
              <a:rPr lang="zh-CN" altLang="en-US" dirty="0" smtClean="0"/>
              <a:t>到</a:t>
            </a:r>
            <a:r>
              <a:rPr lang="en-US" altLang="zh-CN" dirty="0" smtClean="0"/>
              <a:t>“</a:t>
            </a:r>
            <a:r>
              <a:rPr lang="zh-CN" altLang="en-US" dirty="0" smtClean="0"/>
              <a:t>死队列</a:t>
            </a:r>
            <a:r>
              <a:rPr lang="en-US" altLang="zh-CN" dirty="0" smtClean="0"/>
              <a:t>”</a:t>
            </a:r>
            <a:r>
              <a:rPr lang="zh-CN" altLang="en-US" dirty="0" smtClean="0"/>
              <a:t>里，</a:t>
            </a:r>
            <a:r>
              <a:rPr lang="en-US" altLang="zh-CN" dirty="0" err="1" smtClean="0"/>
              <a:t>DeadLetterHandler</a:t>
            </a:r>
            <a:r>
              <a:rPr lang="zh-CN" altLang="en-US" dirty="0"/>
              <a:t>使用</a:t>
            </a:r>
            <a:r>
              <a:rPr lang="en-US" altLang="zh-CN" dirty="0"/>
              <a:t>Dead Letter Channel</a:t>
            </a:r>
            <a:r>
              <a:rPr lang="zh-CN" altLang="en-US" dirty="0"/>
              <a:t>来处理异常，当</a:t>
            </a:r>
            <a:r>
              <a:rPr lang="en-US" altLang="zh-CN" dirty="0"/>
              <a:t>Exchange</a:t>
            </a:r>
            <a:r>
              <a:rPr lang="zh-CN" altLang="en-US" dirty="0"/>
              <a:t>执行过程中出现错误时，</a:t>
            </a:r>
            <a:r>
              <a:rPr lang="en-US" altLang="zh-CN" dirty="0"/>
              <a:t>Dead Letter Channel</a:t>
            </a:r>
            <a:r>
              <a:rPr lang="zh-CN" altLang="en-US" dirty="0"/>
              <a:t>负责把消息移到</a:t>
            </a:r>
            <a:r>
              <a:rPr lang="en-US" altLang="zh-CN" dirty="0"/>
              <a:t>Dead Letter Queue</a:t>
            </a:r>
            <a:r>
              <a:rPr lang="zh-CN" altLang="en-US" dirty="0"/>
              <a:t>中。</a:t>
            </a:r>
            <a:br>
              <a:rPr lang="zh-CN" altLang="en-US" dirty="0"/>
            </a:br>
            <a:r>
              <a:rPr lang="en-US" altLang="zh-CN" dirty="0"/>
              <a:t>DEH</a:t>
            </a:r>
            <a:r>
              <a:rPr lang="zh-CN" altLang="en-US" dirty="0"/>
              <a:t>需要一个</a:t>
            </a:r>
            <a:r>
              <a:rPr lang="en-US" altLang="zh-CN" dirty="0"/>
              <a:t>Dead Letter Queue</a:t>
            </a:r>
            <a:r>
              <a:rPr lang="zh-CN" altLang="en-US" dirty="0"/>
              <a:t>，任何一个</a:t>
            </a:r>
            <a:r>
              <a:rPr lang="en-US" altLang="zh-CN" dirty="0"/>
              <a:t>Endpoint</a:t>
            </a:r>
            <a:r>
              <a:rPr lang="zh-CN" altLang="en-US" dirty="0"/>
              <a:t>都可以作为</a:t>
            </a:r>
            <a:r>
              <a:rPr lang="en-US" altLang="zh-CN" dirty="0"/>
              <a:t>Dead Letter Queue</a:t>
            </a:r>
            <a:r>
              <a:rPr lang="zh-CN" altLang="en-US" dirty="0"/>
              <a:t>，比如</a:t>
            </a:r>
            <a:r>
              <a:rPr lang="en-US" altLang="zh-CN" dirty="0"/>
              <a:t>Log</a:t>
            </a:r>
            <a:r>
              <a:rPr lang="zh-CN" altLang="en-US" dirty="0"/>
              <a:t>，</a:t>
            </a:r>
            <a:r>
              <a:rPr lang="en-US" altLang="zh-CN" dirty="0"/>
              <a:t>File</a:t>
            </a:r>
            <a:r>
              <a:rPr lang="zh-CN" altLang="en-US" dirty="0"/>
              <a:t>，或者数据库等</a:t>
            </a:r>
            <a:endParaRPr lang="en-US" altLang="zh-CN" dirty="0" smtClean="0"/>
          </a:p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75" y="2598738"/>
            <a:ext cx="7791450" cy="351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988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65201" y="1041400"/>
            <a:ext cx="988060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/>
              <a:t>TransactionErrorHandler</a:t>
            </a:r>
            <a:endParaRPr lang="en-US" altLang="zh-CN" b="1" dirty="0" smtClean="0"/>
          </a:p>
          <a:p>
            <a:r>
              <a:rPr lang="en-US" altLang="zh-CN" dirty="0" smtClean="0"/>
              <a:t> </a:t>
            </a:r>
            <a:r>
              <a:rPr lang="en-US" altLang="zh-CN" dirty="0" err="1"/>
              <a:t>TransactionErrorHandler</a:t>
            </a:r>
            <a:r>
              <a:rPr lang="zh-CN" altLang="en-US" dirty="0"/>
              <a:t>在</a:t>
            </a:r>
            <a:r>
              <a:rPr lang="en-US" altLang="zh-CN" dirty="0" err="1"/>
              <a:t>DefaultErroHandler</a:t>
            </a:r>
            <a:r>
              <a:rPr lang="zh-CN" altLang="en-US" dirty="0"/>
              <a:t>的基础上，添加了</a:t>
            </a:r>
            <a:r>
              <a:rPr lang="en-US" altLang="zh-CN" dirty="0"/>
              <a:t>transaction</a:t>
            </a:r>
            <a:r>
              <a:rPr lang="zh-CN" altLang="en-US" dirty="0"/>
              <a:t>支持。</a:t>
            </a:r>
            <a:endParaRPr lang="en-US" altLang="zh-CN" dirty="0" smtClean="0"/>
          </a:p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625" y="2010896"/>
            <a:ext cx="6838950" cy="288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476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9001" y="1168400"/>
            <a:ext cx="9880600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/>
              <a:t>LoggingErrorHandler</a:t>
            </a:r>
            <a:endParaRPr lang="en-US" altLang="zh-CN" b="1" dirty="0" smtClean="0"/>
          </a:p>
          <a:p>
            <a:r>
              <a:rPr lang="en-US" altLang="zh-CN" dirty="0" err="1"/>
              <a:t>LoggingErrorHandler</a:t>
            </a:r>
            <a:r>
              <a:rPr lang="en-US" altLang="zh-CN" dirty="0"/>
              <a:t> </a:t>
            </a:r>
            <a:r>
              <a:rPr lang="zh-CN" altLang="en-US" dirty="0"/>
              <a:t>仅仅记录错误，可以选择使用</a:t>
            </a:r>
            <a:r>
              <a:rPr lang="en-US" altLang="zh-CN" dirty="0"/>
              <a:t>log4j</a:t>
            </a:r>
            <a:r>
              <a:rPr lang="zh-CN" altLang="en-US" dirty="0"/>
              <a:t>或者</a:t>
            </a:r>
            <a:r>
              <a:rPr lang="en-US" altLang="zh-CN" dirty="0"/>
              <a:t>java </a:t>
            </a:r>
            <a:r>
              <a:rPr lang="en-US" altLang="zh-CN" dirty="0" err="1"/>
              <a:t>Util</a:t>
            </a:r>
            <a:r>
              <a:rPr lang="en-US" altLang="zh-CN" dirty="0"/>
              <a:t> Logger</a:t>
            </a:r>
            <a:r>
              <a:rPr lang="zh-CN" altLang="en-US" dirty="0"/>
              <a:t>。</a:t>
            </a:r>
            <a:br>
              <a:rPr lang="zh-CN" altLang="en-US" dirty="0"/>
            </a:br>
            <a:r>
              <a:rPr lang="en-US" altLang="zh-CN" dirty="0"/>
              <a:t>Camel</a:t>
            </a:r>
            <a:r>
              <a:rPr lang="zh-CN" altLang="en-US" dirty="0"/>
              <a:t>默认使用</a:t>
            </a:r>
            <a:r>
              <a:rPr lang="en-US" altLang="zh-CN" dirty="0" err="1"/>
              <a:t>org.apache.camel.processor.LoggingErrorHandler</a:t>
            </a:r>
            <a:r>
              <a:rPr lang="zh-CN" altLang="en-US" dirty="0"/>
              <a:t>处理，日志的级别为</a:t>
            </a:r>
            <a:r>
              <a:rPr lang="en-US" altLang="zh-CN" dirty="0"/>
              <a:t>ERROR</a:t>
            </a:r>
            <a:r>
              <a:rPr lang="zh-CN" altLang="en-US" dirty="0"/>
              <a:t>。</a:t>
            </a:r>
            <a:br>
              <a:rPr lang="zh-CN" altLang="en-US" dirty="0"/>
            </a:br>
            <a:r>
              <a:rPr lang="en-US" altLang="zh-CN" b="1" dirty="0" smtClean="0"/>
              <a:t> </a:t>
            </a:r>
          </a:p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0038" y="2609850"/>
            <a:ext cx="5648325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4084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9001" y="1168400"/>
            <a:ext cx="9880600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/>
              <a:t>LoggingErrorHandler</a:t>
            </a:r>
            <a:endParaRPr lang="en-US" altLang="zh-CN" b="1" dirty="0" smtClean="0"/>
          </a:p>
          <a:p>
            <a:r>
              <a:rPr lang="en-US" altLang="zh-CN" dirty="0" err="1"/>
              <a:t>LoggingErrorHandler</a:t>
            </a:r>
            <a:r>
              <a:rPr lang="en-US" altLang="zh-CN" dirty="0"/>
              <a:t> </a:t>
            </a:r>
            <a:r>
              <a:rPr lang="zh-CN" altLang="en-US" dirty="0"/>
              <a:t>仅仅记录错误，可以选择使用</a:t>
            </a:r>
            <a:r>
              <a:rPr lang="en-US" altLang="zh-CN" dirty="0"/>
              <a:t>log4j</a:t>
            </a:r>
            <a:r>
              <a:rPr lang="zh-CN" altLang="en-US" dirty="0"/>
              <a:t>或者</a:t>
            </a:r>
            <a:r>
              <a:rPr lang="en-US" altLang="zh-CN" dirty="0"/>
              <a:t>java </a:t>
            </a:r>
            <a:r>
              <a:rPr lang="en-US" altLang="zh-CN" dirty="0" err="1"/>
              <a:t>Util</a:t>
            </a:r>
            <a:r>
              <a:rPr lang="en-US" altLang="zh-CN" dirty="0"/>
              <a:t> Logger</a:t>
            </a:r>
            <a:r>
              <a:rPr lang="zh-CN" altLang="en-US" dirty="0"/>
              <a:t>。</a:t>
            </a:r>
            <a:br>
              <a:rPr lang="zh-CN" altLang="en-US" dirty="0"/>
            </a:br>
            <a:r>
              <a:rPr lang="en-US" altLang="zh-CN" dirty="0"/>
              <a:t>Camel</a:t>
            </a:r>
            <a:r>
              <a:rPr lang="zh-CN" altLang="en-US" dirty="0"/>
              <a:t>默认使用</a:t>
            </a:r>
            <a:r>
              <a:rPr lang="en-US" altLang="zh-CN" dirty="0" err="1"/>
              <a:t>org.apache.camel.processor.LoggingErrorHandler</a:t>
            </a:r>
            <a:r>
              <a:rPr lang="zh-CN" altLang="en-US" dirty="0"/>
              <a:t>处理，日志的级别为</a:t>
            </a:r>
            <a:r>
              <a:rPr lang="en-US" altLang="zh-CN" dirty="0"/>
              <a:t>ERROR</a:t>
            </a:r>
            <a:r>
              <a:rPr lang="zh-CN" altLang="en-US" dirty="0"/>
              <a:t>。</a:t>
            </a:r>
            <a:br>
              <a:rPr lang="zh-CN" altLang="en-US" dirty="0"/>
            </a:br>
            <a:r>
              <a:rPr lang="en-US" altLang="zh-CN" b="1" dirty="0" smtClean="0"/>
              <a:t> </a:t>
            </a:r>
          </a:p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0038" y="2609850"/>
            <a:ext cx="5648325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5839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9001" y="1168400"/>
            <a:ext cx="9880600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 err="1" smtClean="0"/>
              <a:t>ErrorHandlers</a:t>
            </a:r>
            <a:r>
              <a:rPr lang="en-US" altLang="zh-CN" b="1" i="1" dirty="0" smtClean="0"/>
              <a:t> </a:t>
            </a:r>
            <a:r>
              <a:rPr lang="zh-CN" altLang="en-US" b="1" dirty="0" smtClean="0"/>
              <a:t>功能特性</a:t>
            </a:r>
            <a:r>
              <a:rPr lang="en-US" altLang="zh-CN" b="1" dirty="0" smtClean="0"/>
              <a:t>-</a:t>
            </a:r>
            <a:r>
              <a:rPr lang="en-US" altLang="zh-CN" b="1" dirty="0"/>
              <a:t> </a:t>
            </a:r>
            <a:r>
              <a:rPr lang="en-US" altLang="zh-CN" b="1" dirty="0" smtClean="0"/>
              <a:t>Redelivery</a:t>
            </a:r>
          </a:p>
          <a:p>
            <a:endParaRPr lang="en-US" altLang="zh-CN" dirty="0" smtClean="0"/>
          </a:p>
          <a:p>
            <a:r>
              <a:rPr lang="en-US" altLang="zh-CN" dirty="0" err="1"/>
              <a:t>MaximumRedeliveries</a:t>
            </a:r>
            <a:r>
              <a:rPr lang="en-US" altLang="zh-CN" dirty="0"/>
              <a:t>  </a:t>
            </a:r>
            <a:r>
              <a:rPr lang="zh-CN" altLang="en-US" dirty="0"/>
              <a:t>最大尝试次数，默认为</a:t>
            </a:r>
            <a:r>
              <a:rPr lang="en-US" altLang="zh-CN" dirty="0"/>
              <a:t>0.</a:t>
            </a:r>
            <a:r>
              <a:rPr lang="zh-CN" altLang="en-US" dirty="0"/>
              <a:t>如果设为</a:t>
            </a:r>
            <a:r>
              <a:rPr lang="en-US" altLang="zh-CN" dirty="0"/>
              <a:t>-1</a:t>
            </a:r>
            <a:r>
              <a:rPr lang="zh-CN" altLang="en-US" dirty="0"/>
              <a:t>，表明一直重试直到错误恢复</a:t>
            </a:r>
            <a:br>
              <a:rPr lang="zh-CN" altLang="en-US" dirty="0"/>
            </a:br>
            <a:r>
              <a:rPr lang="en-US" altLang="zh-CN" dirty="0" err="1"/>
              <a:t>RedeliveryDelay</a:t>
            </a:r>
            <a:r>
              <a:rPr lang="en-US" altLang="zh-CN" dirty="0"/>
              <a:t> </a:t>
            </a:r>
            <a:r>
              <a:rPr lang="zh-CN" altLang="en-US" dirty="0"/>
              <a:t>重试间隔，单位为</a:t>
            </a:r>
            <a:r>
              <a:rPr lang="en-US" altLang="zh-CN" dirty="0"/>
              <a:t>MS</a:t>
            </a:r>
            <a:r>
              <a:rPr lang="zh-CN" altLang="en-US" dirty="0"/>
              <a:t>，默认为</a:t>
            </a:r>
            <a:r>
              <a:rPr lang="en-US" altLang="zh-CN" dirty="0"/>
              <a:t>1000</a:t>
            </a:r>
            <a:br>
              <a:rPr lang="en-US" altLang="zh-CN" dirty="0"/>
            </a:br>
            <a:r>
              <a:rPr lang="en-US" altLang="zh-CN" dirty="0" err="1"/>
              <a:t>MaximumRedeliveryDelay</a:t>
            </a:r>
            <a:r>
              <a:rPr lang="en-US" altLang="zh-CN" dirty="0"/>
              <a:t> </a:t>
            </a:r>
            <a:r>
              <a:rPr lang="zh-CN" altLang="en-US" dirty="0"/>
              <a:t>最大重试间隔，仅仅在使用了非常量重试间隔时候有效，以避免无限的等待</a:t>
            </a:r>
            <a:br>
              <a:rPr lang="zh-CN" altLang="en-US" dirty="0"/>
            </a:br>
            <a:r>
              <a:rPr lang="en-US" altLang="zh-CN" dirty="0" err="1"/>
              <a:t>AsyncDelayedRedelivery</a:t>
            </a:r>
            <a:r>
              <a:rPr lang="en-US" altLang="zh-CN" dirty="0"/>
              <a:t> </a:t>
            </a:r>
            <a:r>
              <a:rPr lang="zh-CN" altLang="en-US" dirty="0"/>
              <a:t>是否启用异步线程处理</a:t>
            </a:r>
            <a:br>
              <a:rPr lang="zh-CN" altLang="en-US" dirty="0"/>
            </a:br>
            <a:r>
              <a:rPr lang="en-US" altLang="zh-CN" dirty="0" err="1"/>
              <a:t>BackOffMultiplier</a:t>
            </a:r>
            <a:r>
              <a:rPr lang="en-US" altLang="zh-CN" dirty="0"/>
              <a:t> </a:t>
            </a:r>
            <a:r>
              <a:rPr lang="zh-CN" altLang="en-US" dirty="0"/>
              <a:t>发生冲突时的强制性重传延迟，每次延迟的次数都会以乘法方式增长</a:t>
            </a:r>
            <a:br>
              <a:rPr lang="zh-CN" altLang="en-US" dirty="0"/>
            </a:br>
            <a:r>
              <a:rPr lang="en-US" altLang="zh-CN" dirty="0" err="1"/>
              <a:t>CollisionAvoidanceFactor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err="1"/>
              <a:t>DelayPattern</a:t>
            </a:r>
            <a:r>
              <a:rPr lang="en-US" altLang="zh-CN" dirty="0"/>
              <a:t> </a:t>
            </a:r>
            <a:r>
              <a:rPr lang="zh-CN" altLang="en-US" dirty="0"/>
              <a:t>延迟表达式，使用正则式表示延迟，比如</a:t>
            </a:r>
            <a:r>
              <a:rPr lang="en-US" altLang="zh-CN" dirty="0"/>
              <a:t>0:1000</a:t>
            </a:r>
            <a:br>
              <a:rPr lang="en-US" altLang="zh-CN" dirty="0"/>
            </a:br>
            <a:r>
              <a:rPr lang="en-US" altLang="zh-CN" dirty="0" err="1"/>
              <a:t>RetryAttemptedLogLevel</a:t>
            </a:r>
            <a:r>
              <a:rPr lang="en-US" altLang="zh-CN" dirty="0"/>
              <a:t>  </a:t>
            </a:r>
            <a:r>
              <a:rPr lang="zh-CN" altLang="en-US" dirty="0"/>
              <a:t>以下均为</a:t>
            </a:r>
            <a:r>
              <a:rPr lang="en-US" altLang="zh-CN" dirty="0"/>
              <a:t>Log</a:t>
            </a:r>
            <a:r>
              <a:rPr lang="zh-CN" altLang="en-US" dirty="0"/>
              <a:t>设置</a:t>
            </a:r>
            <a:br>
              <a:rPr lang="zh-CN" altLang="en-US" dirty="0"/>
            </a:br>
            <a:r>
              <a:rPr lang="en-US" altLang="zh-CN" dirty="0" err="1"/>
              <a:t>RetriesExhaustedLogLevel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err="1"/>
              <a:t>LogStackTrace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err="1"/>
              <a:t>LogRetryStackTrace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err="1"/>
              <a:t>LogRetryAttempted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err="1"/>
              <a:t>LogExhausted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err="1"/>
              <a:t>LogHandled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261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9001" y="1168400"/>
            <a:ext cx="9880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 err="1" smtClean="0"/>
              <a:t>ErrorHandlers</a:t>
            </a:r>
            <a:r>
              <a:rPr lang="en-US" altLang="zh-CN" b="1" i="1" dirty="0" smtClean="0"/>
              <a:t> </a:t>
            </a:r>
            <a:r>
              <a:rPr lang="zh-CN" altLang="en-US" b="1" dirty="0" smtClean="0"/>
              <a:t>功能特性</a:t>
            </a:r>
            <a:r>
              <a:rPr lang="en-US" altLang="zh-CN" b="1" dirty="0" smtClean="0"/>
              <a:t>-</a:t>
            </a:r>
            <a:r>
              <a:rPr lang="en-US" altLang="zh-CN" b="1" dirty="0"/>
              <a:t> </a:t>
            </a:r>
            <a:r>
              <a:rPr lang="en-US" altLang="zh-CN" b="1" dirty="0" smtClean="0"/>
              <a:t>Redelivery</a:t>
            </a:r>
          </a:p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521" y="2014538"/>
            <a:ext cx="7124700" cy="30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0792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9001" y="1168400"/>
            <a:ext cx="9880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 err="1" smtClean="0"/>
              <a:t>ErrorHandlers</a:t>
            </a:r>
            <a:r>
              <a:rPr lang="en-US" altLang="zh-CN" b="1" i="1" dirty="0" smtClean="0"/>
              <a:t> </a:t>
            </a:r>
            <a:r>
              <a:rPr lang="zh-CN" altLang="en-US" b="1" dirty="0" smtClean="0"/>
              <a:t>功能特性</a:t>
            </a:r>
            <a:r>
              <a:rPr lang="en-US" altLang="zh-CN" b="1" dirty="0" smtClean="0"/>
              <a:t>-</a:t>
            </a:r>
            <a:r>
              <a:rPr lang="zh-CN" altLang="en-US" b="1" dirty="0"/>
              <a:t>异常处理的</a:t>
            </a:r>
            <a:r>
              <a:rPr lang="en-US" altLang="zh-CN" b="1" dirty="0" smtClean="0"/>
              <a:t>Scope</a:t>
            </a:r>
          </a:p>
          <a:p>
            <a:r>
              <a:rPr lang="en-US" altLang="zh-CN" dirty="0"/>
              <a:t>Camel</a:t>
            </a:r>
            <a:r>
              <a:rPr lang="zh-CN" altLang="en-US" dirty="0"/>
              <a:t>的异常处理，可以针对</a:t>
            </a:r>
            <a:r>
              <a:rPr lang="en-US" altLang="zh-CN" dirty="0" err="1"/>
              <a:t>CamelContext</a:t>
            </a:r>
            <a:r>
              <a:rPr lang="zh-CN" altLang="en-US" dirty="0"/>
              <a:t>，也可以针对某个</a:t>
            </a:r>
            <a:r>
              <a:rPr lang="en-US" altLang="zh-CN" dirty="0"/>
              <a:t>Route</a:t>
            </a:r>
            <a:r>
              <a:rPr lang="zh-CN" altLang="en-US" dirty="0"/>
              <a:t>。</a:t>
            </a:r>
            <a:r>
              <a:rPr lang="en-US" altLang="zh-CN" b="1" dirty="0" smtClean="0"/>
              <a:t> </a:t>
            </a:r>
            <a:endParaRPr lang="zh-CN" altLang="en-US" b="1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0538" y="2343150"/>
            <a:ext cx="8315325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132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9001" y="1168400"/>
            <a:ext cx="9880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 err="1" smtClean="0"/>
              <a:t>ErrorHandlers</a:t>
            </a:r>
            <a:r>
              <a:rPr lang="en-US" altLang="zh-CN" b="1" i="1" dirty="0" smtClean="0"/>
              <a:t> </a:t>
            </a:r>
            <a:r>
              <a:rPr lang="zh-CN" altLang="en-US" b="1" dirty="0" smtClean="0"/>
              <a:t>功能特性</a:t>
            </a:r>
            <a:r>
              <a:rPr lang="en-US" altLang="zh-CN" b="1" dirty="0" smtClean="0"/>
              <a:t>- </a:t>
            </a:r>
            <a:r>
              <a:rPr lang="en-US" altLang="zh-CN" i="1" dirty="0" err="1"/>
              <a:t>doTry</a:t>
            </a:r>
            <a:r>
              <a:rPr lang="en-US" altLang="zh-CN" i="1" dirty="0"/>
              <a:t> … </a:t>
            </a:r>
            <a:r>
              <a:rPr lang="en-US" altLang="zh-CN" i="1" dirty="0" err="1"/>
              <a:t>doCatch</a:t>
            </a:r>
            <a:r>
              <a:rPr lang="en-US" altLang="zh-CN" i="1" dirty="0"/>
              <a:t> … </a:t>
            </a:r>
            <a:r>
              <a:rPr lang="en-US" altLang="zh-CN" i="1" dirty="0" err="1" smtClean="0"/>
              <a:t>doFinally</a:t>
            </a:r>
            <a:endParaRPr lang="en-US" altLang="zh-CN" i="1" dirty="0" smtClean="0"/>
          </a:p>
          <a:p>
            <a:r>
              <a:rPr lang="zh-CN" altLang="en-US" dirty="0"/>
              <a:t>对于特定的异常，可以使用</a:t>
            </a:r>
            <a:r>
              <a:rPr lang="en-US" altLang="zh-CN" dirty="0" err="1"/>
              <a:t>doTry</a:t>
            </a:r>
            <a:r>
              <a:rPr lang="en-US" altLang="zh-CN" dirty="0"/>
              <a:t> … </a:t>
            </a:r>
            <a:r>
              <a:rPr lang="en-US" altLang="zh-CN" dirty="0" err="1"/>
              <a:t>doCatch</a:t>
            </a:r>
            <a:r>
              <a:rPr lang="en-US" altLang="zh-CN" dirty="0"/>
              <a:t> … </a:t>
            </a:r>
            <a:r>
              <a:rPr lang="en-US" altLang="zh-CN" dirty="0" err="1"/>
              <a:t>doFinally</a:t>
            </a:r>
            <a:r>
              <a:rPr lang="en-US" altLang="zh-CN" dirty="0"/>
              <a:t>.</a:t>
            </a:r>
            <a:r>
              <a:rPr lang="en-US" altLang="zh-CN" dirty="0" smtClean="0"/>
              <a:t> </a:t>
            </a:r>
            <a:endParaRPr lang="zh-CN" altLang="en-US" b="1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663" y="2100262"/>
            <a:ext cx="5629275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536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58129" y="4909625"/>
            <a:ext cx="5632824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altLang="zh-CN" dirty="0"/>
              <a:t>Apache Camel</a:t>
            </a:r>
            <a:r>
              <a:rPr lang="zh-CN" altLang="fr-FR" dirty="0"/>
              <a:t>的官网</a:t>
            </a:r>
            <a:r>
              <a:rPr lang="zh-CN" altLang="fr-FR" dirty="0" smtClean="0"/>
              <a:t>地址 </a:t>
            </a:r>
            <a:r>
              <a:rPr lang="zh-CN" altLang="en-US" dirty="0" smtClean="0"/>
              <a:t>：</a:t>
            </a:r>
            <a:r>
              <a:rPr lang="zh-CN" altLang="fr-FR" dirty="0" smtClean="0"/>
              <a:t> </a:t>
            </a:r>
            <a:r>
              <a:rPr lang="en-US" altLang="zh-CN" dirty="0" smtClean="0"/>
              <a:t>http</a:t>
            </a:r>
            <a:r>
              <a:rPr lang="en-US" altLang="zh-CN" dirty="0"/>
              <a:t>://camel.apache.org/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56603" y="1223890"/>
            <a:ext cx="1064333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	Apache </a:t>
            </a:r>
            <a:r>
              <a:rPr lang="en-US" altLang="zh-CN" sz="2400" dirty="0"/>
              <a:t>Camel</a:t>
            </a:r>
            <a:r>
              <a:rPr lang="zh-CN" altLang="zh-CN" sz="2400" dirty="0"/>
              <a:t>是一个通用的，开源的，基于</a:t>
            </a:r>
            <a:r>
              <a:rPr lang="en-US" altLang="zh-CN" sz="2400" dirty="0"/>
              <a:t>EIP(Enterprise Integration Patterns)</a:t>
            </a:r>
            <a:r>
              <a:rPr lang="zh-CN" altLang="zh-CN" sz="2400" dirty="0"/>
              <a:t>的集成框架</a:t>
            </a:r>
            <a:r>
              <a:rPr lang="zh-CN" altLang="zh-CN" sz="2400" dirty="0" smtClean="0"/>
              <a:t>，在</a:t>
            </a:r>
            <a:r>
              <a:rPr lang="en-US" altLang="zh-CN" sz="2400" dirty="0"/>
              <a:t>Camel</a:t>
            </a:r>
            <a:r>
              <a:rPr lang="zh-CN" altLang="zh-CN" sz="2400" dirty="0"/>
              <a:t>中你可以使用多种领域语言来定义路由规则，包括基于</a:t>
            </a:r>
            <a:r>
              <a:rPr lang="en-US" altLang="zh-CN" sz="2400" dirty="0"/>
              <a:t>Java</a:t>
            </a:r>
            <a:r>
              <a:rPr lang="zh-CN" altLang="zh-CN" sz="2400" dirty="0"/>
              <a:t>的流式</a:t>
            </a:r>
            <a:r>
              <a:rPr lang="en-US" altLang="zh-CN" sz="2400" dirty="0"/>
              <a:t>API</a:t>
            </a:r>
            <a:r>
              <a:rPr lang="zh-CN" altLang="zh-CN" sz="2400" dirty="0"/>
              <a:t>，</a:t>
            </a:r>
            <a:r>
              <a:rPr lang="en-US" altLang="zh-CN" sz="2400" dirty="0"/>
              <a:t>Spring</a:t>
            </a:r>
            <a:r>
              <a:rPr lang="zh-CN" altLang="zh-CN" sz="2400" dirty="0" smtClean="0"/>
              <a:t>或者</a:t>
            </a:r>
            <a:r>
              <a:rPr lang="en-US" altLang="zh-CN" sz="2400" dirty="0" smtClean="0"/>
              <a:t>Blueprint</a:t>
            </a:r>
            <a:r>
              <a:rPr lang="zh-CN" altLang="zh-CN" sz="2400" dirty="0"/>
              <a:t>的</a:t>
            </a:r>
            <a:r>
              <a:rPr lang="en-US" altLang="zh-CN" sz="2400" dirty="0"/>
              <a:t>XML</a:t>
            </a:r>
            <a:r>
              <a:rPr lang="zh-CN" altLang="zh-CN" sz="2400" dirty="0"/>
              <a:t>配置文件，</a:t>
            </a:r>
            <a:r>
              <a:rPr lang="en-US" altLang="zh-CN" sz="2400" dirty="0"/>
              <a:t>Scala DSL</a:t>
            </a:r>
            <a:r>
              <a:rPr lang="zh-CN" altLang="zh-CN" sz="2400" dirty="0"/>
              <a:t>。主要用于各系统之间的整合与通信，比如一个系统</a:t>
            </a:r>
            <a:r>
              <a:rPr lang="zh-CN" altLang="zh-CN" sz="2400" dirty="0" smtClean="0"/>
              <a:t>的数据</a:t>
            </a:r>
            <a:r>
              <a:rPr lang="zh-CN" altLang="zh-CN" sz="2400" dirty="0"/>
              <a:t>要传递到另一个系统，在传递的过程中可能还需要进行转换与校验等</a:t>
            </a:r>
            <a:r>
              <a:rPr lang="en-US" altLang="zh-CN" sz="2400" dirty="0" smtClean="0"/>
              <a:t>.</a:t>
            </a:r>
          </a:p>
          <a:p>
            <a:r>
              <a:rPr lang="en-US" altLang="zh-CN" sz="2400" dirty="0" smtClean="0"/>
              <a:t>	Apache </a:t>
            </a:r>
            <a:r>
              <a:rPr lang="en-US" altLang="zh-CN" sz="2400" dirty="0"/>
              <a:t>Camel</a:t>
            </a:r>
            <a:r>
              <a:rPr lang="zh-CN" altLang="en-US" sz="2400" dirty="0"/>
              <a:t>是一个小型库，具有最小的依赖关系，可以轻松嵌入到任何</a:t>
            </a:r>
            <a:r>
              <a:rPr lang="en-US" altLang="zh-CN" sz="2400" dirty="0"/>
              <a:t>Java</a:t>
            </a:r>
            <a:r>
              <a:rPr lang="zh-CN" altLang="en-US" sz="2400" dirty="0"/>
              <a:t>应用程序中。 无论使用哪种传输方式，</a:t>
            </a:r>
            <a:r>
              <a:rPr lang="en-US" altLang="zh-CN" sz="2400" dirty="0"/>
              <a:t>Apache Camel</a:t>
            </a:r>
            <a:r>
              <a:rPr lang="zh-CN" altLang="en-US" sz="2400" dirty="0"/>
              <a:t>都可以让您使用相同的</a:t>
            </a:r>
            <a:r>
              <a:rPr lang="en-US" altLang="zh-CN" sz="2400" dirty="0"/>
              <a:t>API</a:t>
            </a:r>
            <a:r>
              <a:rPr lang="zh-CN" altLang="en-US" sz="2400" dirty="0"/>
              <a:t>，因此只需学习一次</a:t>
            </a:r>
            <a:r>
              <a:rPr lang="en-US" altLang="zh-CN" sz="2400" dirty="0"/>
              <a:t>API</a:t>
            </a:r>
            <a:r>
              <a:rPr lang="zh-CN" altLang="en-US" sz="2400" dirty="0"/>
              <a:t>即可与所有提供的组件进行交互。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6603" y="548640"/>
            <a:ext cx="21387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Apache Camel </a:t>
            </a:r>
            <a:r>
              <a:rPr lang="zh-CN" altLang="en-US" dirty="0" smtClean="0"/>
              <a:t>简介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944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9001" y="1168400"/>
            <a:ext cx="9880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 err="1" smtClean="0"/>
              <a:t>ErrorHandlers</a:t>
            </a:r>
            <a:r>
              <a:rPr lang="en-US" altLang="zh-CN" b="1" i="1" dirty="0" smtClean="0"/>
              <a:t> </a:t>
            </a:r>
            <a:r>
              <a:rPr lang="zh-CN" altLang="en-US" b="1" dirty="0" smtClean="0"/>
              <a:t>功能特性</a:t>
            </a:r>
            <a:r>
              <a:rPr lang="en-US" altLang="zh-CN" b="1" dirty="0" smtClean="0"/>
              <a:t>- </a:t>
            </a:r>
            <a:r>
              <a:rPr lang="en-US" altLang="zh-CN" dirty="0" err="1"/>
              <a:t>onWhen</a:t>
            </a:r>
            <a:endParaRPr lang="en-US" altLang="zh-CN" i="1" dirty="0" smtClean="0"/>
          </a:p>
          <a:p>
            <a:r>
              <a:rPr lang="zh-CN" altLang="en-US" dirty="0"/>
              <a:t>定义一个条件，来确定是否执行相应的错误</a:t>
            </a:r>
            <a:r>
              <a:rPr lang="zh-CN" altLang="en-US" dirty="0" smtClean="0"/>
              <a:t>处理</a:t>
            </a:r>
            <a:endParaRPr lang="zh-CN" altLang="en-US" b="1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950" y="2054225"/>
            <a:ext cx="6819900" cy="302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9543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9001" y="1168400"/>
            <a:ext cx="9880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 err="1" smtClean="0"/>
              <a:t>ErrorHandlers</a:t>
            </a:r>
            <a:r>
              <a:rPr lang="en-US" altLang="zh-CN" b="1" i="1" dirty="0" smtClean="0"/>
              <a:t> </a:t>
            </a:r>
            <a:r>
              <a:rPr lang="zh-CN" altLang="en-US" b="1" dirty="0" smtClean="0"/>
              <a:t>功能特性</a:t>
            </a:r>
            <a:r>
              <a:rPr lang="en-US" altLang="zh-CN" b="1" dirty="0" smtClean="0"/>
              <a:t>- </a:t>
            </a:r>
            <a:r>
              <a:rPr lang="en-US" altLang="zh-CN" dirty="0" err="1" smtClean="0"/>
              <a:t>onRedliver</a:t>
            </a:r>
            <a:endParaRPr lang="en-US" altLang="zh-CN" dirty="0" smtClean="0"/>
          </a:p>
          <a:p>
            <a:r>
              <a:rPr lang="zh-CN" altLang="en-US" dirty="0"/>
              <a:t>在重试的时候，</a:t>
            </a:r>
            <a:r>
              <a:rPr lang="zh-CN" altLang="en-US" dirty="0" smtClean="0"/>
              <a:t>执行</a:t>
            </a:r>
            <a:r>
              <a:rPr lang="zh-CN" altLang="en-US" dirty="0"/>
              <a:t>处理</a:t>
            </a:r>
            <a:endParaRPr lang="zh-CN" altLang="en-US" b="1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175" y="1958975"/>
            <a:ext cx="6496050" cy="382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9681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31986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</a:t>
            </a:r>
            <a:r>
              <a:rPr lang="zh-CN" altLang="en-US" dirty="0" smtClean="0"/>
              <a:t>错误处理机制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9001" y="1168400"/>
            <a:ext cx="9880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 err="1" smtClean="0"/>
              <a:t>ErrorHandlers</a:t>
            </a:r>
            <a:r>
              <a:rPr lang="en-US" altLang="zh-CN" b="1" i="1" dirty="0" smtClean="0"/>
              <a:t> </a:t>
            </a:r>
            <a:r>
              <a:rPr lang="zh-CN" altLang="en-US" b="1" dirty="0" smtClean="0"/>
              <a:t>功能特性</a:t>
            </a:r>
            <a:r>
              <a:rPr lang="en-US" altLang="zh-CN" b="1" dirty="0" smtClean="0"/>
              <a:t>- </a:t>
            </a:r>
            <a:r>
              <a:rPr lang="en-US" altLang="zh-CN" dirty="0" err="1" smtClean="0"/>
              <a:t>retryWhile</a:t>
            </a:r>
            <a:endParaRPr lang="en-US" altLang="zh-CN" dirty="0" smtClean="0"/>
          </a:p>
          <a:p>
            <a:r>
              <a:rPr lang="zh-CN" altLang="en-US" dirty="0" smtClean="0"/>
              <a:t>当符合条件时候执行</a:t>
            </a:r>
            <a:r>
              <a:rPr lang="zh-CN" altLang="en-US" dirty="0"/>
              <a:t>重试</a:t>
            </a:r>
            <a:r>
              <a:rPr lang="zh-CN" altLang="en-US" dirty="0" smtClean="0"/>
              <a:t>处理</a:t>
            </a:r>
            <a:endParaRPr lang="zh-CN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100" y="2219325"/>
            <a:ext cx="6705600" cy="348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583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0047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u"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562399"/>
            <a:ext cx="129073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Camel</a:t>
            </a:r>
            <a:r>
              <a:rPr lang="zh-CN" altLang="en-US" dirty="0"/>
              <a:t>要素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45589" y="1069145"/>
            <a:ext cx="10691446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Endpoint </a:t>
            </a:r>
            <a:r>
              <a:rPr lang="zh-CN" altLang="en-US" dirty="0"/>
              <a:t>控制</a:t>
            </a:r>
            <a:r>
              <a:rPr lang="zh-CN" altLang="en-US" dirty="0" smtClean="0"/>
              <a:t>端点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sz="1800" dirty="0" smtClean="0"/>
              <a:t>Camel</a:t>
            </a:r>
            <a:r>
              <a:rPr lang="zh-CN" altLang="en-US" sz="1800" dirty="0"/>
              <a:t>作为系统集成的基础服务组件，在已经编排好的路由规则中</a:t>
            </a:r>
            <a:r>
              <a:rPr lang="zh-CN" altLang="en-US" sz="1800" dirty="0" smtClean="0"/>
              <a:t>，和</a:t>
            </a:r>
            <a:r>
              <a:rPr lang="zh-CN" altLang="en-US" sz="1800" dirty="0"/>
              <a:t>其它系统进行通信的设定点</a:t>
            </a:r>
            <a:r>
              <a:rPr lang="zh-CN" altLang="en-US" sz="1800" dirty="0" smtClean="0"/>
              <a:t>。这个</a:t>
            </a:r>
            <a:r>
              <a:rPr lang="zh-CN" altLang="en-US" sz="1800" dirty="0"/>
              <a:t>“其它系统”，可以是存在于本地或者远程的文件系统，可以是进行业务处理的订单系统，</a:t>
            </a:r>
            <a:r>
              <a:rPr lang="zh-CN" altLang="en-US" sz="1800" dirty="0" smtClean="0"/>
              <a:t>可以</a:t>
            </a:r>
            <a:r>
              <a:rPr lang="zh-CN" altLang="en-US" sz="1800" dirty="0"/>
              <a:t>是消息队列服务，可以是提供了访问地址、访问</a:t>
            </a:r>
            <a:r>
              <a:rPr lang="en-US" altLang="zh-CN" sz="1800" dirty="0" err="1"/>
              <a:t>ip</a:t>
            </a:r>
            <a:r>
              <a:rPr lang="zh-CN" altLang="en-US" sz="1800" dirty="0"/>
              <a:t>、访问路径的任何服务。</a:t>
            </a:r>
            <a:r>
              <a:rPr lang="en-US" altLang="zh-CN" sz="1800" dirty="0"/>
              <a:t>Apache Camel</a:t>
            </a:r>
            <a:r>
              <a:rPr lang="zh-CN" altLang="en-US" sz="1800" dirty="0"/>
              <a:t>利用</a:t>
            </a:r>
            <a:r>
              <a:rPr lang="zh-CN" altLang="en-US" sz="1800" dirty="0" smtClean="0"/>
              <a:t>自身提供</a:t>
            </a:r>
            <a:r>
              <a:rPr lang="zh-CN" altLang="en-US" sz="1800" dirty="0"/>
              <a:t>的广泛的通信协议支持，使这里的“通信”动作可以采用大多数已知的协议，例如各种</a:t>
            </a:r>
            <a:r>
              <a:rPr lang="en-US" altLang="zh-CN" sz="1800" dirty="0"/>
              <a:t>RPC</a:t>
            </a:r>
            <a:r>
              <a:rPr lang="zh-CN" altLang="en-US" sz="1800" dirty="0"/>
              <a:t>协议</a:t>
            </a:r>
            <a:r>
              <a:rPr lang="zh-CN" altLang="en-US" sz="1800" dirty="0" smtClean="0"/>
              <a:t>、</a:t>
            </a:r>
            <a:r>
              <a:rPr lang="en-US" altLang="zh-CN" sz="1800" dirty="0" smtClean="0"/>
              <a:t>JMS</a:t>
            </a:r>
            <a:r>
              <a:rPr lang="zh-CN" altLang="en-US" sz="1800" dirty="0"/>
              <a:t>协议、</a:t>
            </a:r>
            <a:r>
              <a:rPr lang="en-US" altLang="zh-CN" sz="1800" dirty="0"/>
              <a:t>FTP</a:t>
            </a:r>
            <a:r>
              <a:rPr lang="zh-CN" altLang="en-US" sz="1800" dirty="0"/>
              <a:t>协议、</a:t>
            </a:r>
            <a:r>
              <a:rPr lang="en-US" altLang="zh-CN" sz="1800" dirty="0"/>
              <a:t>HTTP</a:t>
            </a:r>
            <a:r>
              <a:rPr lang="zh-CN" altLang="en-US" sz="1800" dirty="0" smtClean="0"/>
              <a:t>协议等，</a:t>
            </a:r>
            <a:r>
              <a:rPr lang="en-US" altLang="zh-CN" sz="1800" dirty="0" smtClean="0"/>
              <a:t>Camel</a:t>
            </a:r>
            <a:r>
              <a:rPr lang="zh-CN" altLang="en-US" sz="1800" dirty="0"/>
              <a:t>中的</a:t>
            </a:r>
            <a:r>
              <a:rPr lang="en-US" altLang="zh-CN" sz="1800" dirty="0"/>
              <a:t>Endpoint</a:t>
            </a:r>
            <a:r>
              <a:rPr lang="zh-CN" altLang="en-US" sz="1800" dirty="0"/>
              <a:t>控制端点使用</a:t>
            </a:r>
            <a:r>
              <a:rPr lang="en-US" altLang="zh-CN" sz="1800" dirty="0"/>
              <a:t>URI</a:t>
            </a:r>
            <a:r>
              <a:rPr lang="zh-CN" altLang="en-US" sz="1800" dirty="0"/>
              <a:t>的方式描述对目标系统的通信</a:t>
            </a:r>
            <a:r>
              <a:rPr lang="zh-CN" altLang="en-US" sz="1800" dirty="0" smtClean="0"/>
              <a:t>。不同</a:t>
            </a:r>
            <a:r>
              <a:rPr lang="zh-CN" altLang="en-US" sz="1800" dirty="0"/>
              <a:t>的</a:t>
            </a:r>
            <a:r>
              <a:rPr lang="en-US" altLang="zh-CN" sz="1800" dirty="0"/>
              <a:t>endpoint</a:t>
            </a:r>
            <a:r>
              <a:rPr lang="zh-CN" altLang="en-US" sz="1800" dirty="0"/>
              <a:t>都是通过</a:t>
            </a:r>
            <a:r>
              <a:rPr lang="en-US" altLang="zh-CN" sz="1800" dirty="0"/>
              <a:t>URI</a:t>
            </a:r>
            <a:r>
              <a:rPr lang="zh-CN" altLang="en-US" sz="1800" dirty="0"/>
              <a:t>格式进行描述的，并且通过</a:t>
            </a:r>
            <a:r>
              <a:rPr lang="en-US" altLang="zh-CN" sz="1800" dirty="0"/>
              <a:t>Camel</a:t>
            </a:r>
            <a:r>
              <a:rPr lang="zh-CN" altLang="en-US" sz="1800" dirty="0"/>
              <a:t>中的</a:t>
            </a:r>
            <a:r>
              <a:rPr lang="en-US" altLang="zh-CN" sz="1800" dirty="0" err="1"/>
              <a:t>org.apache.camel.Component</a:t>
            </a:r>
            <a:r>
              <a:rPr lang="zh-CN" altLang="en-US" sz="1800" dirty="0"/>
              <a:t>（</a:t>
            </a:r>
            <a:r>
              <a:rPr lang="en-US" altLang="zh-CN" sz="1800" dirty="0" smtClean="0"/>
              <a:t>endpoint</a:t>
            </a:r>
            <a:r>
              <a:rPr lang="zh-CN" altLang="en-US" sz="1800" dirty="0" smtClean="0"/>
              <a:t>构建</a:t>
            </a:r>
            <a:r>
              <a:rPr lang="zh-CN" altLang="en-US" sz="1800" dirty="0"/>
              <a:t>器）接口的响应实现进行</a:t>
            </a:r>
            <a:r>
              <a:rPr lang="en-US" altLang="zh-CN" sz="1800" dirty="0"/>
              <a:t>endpoint</a:t>
            </a:r>
            <a:r>
              <a:rPr lang="zh-CN" altLang="en-US" sz="1800" dirty="0"/>
              <a:t>实例的创建。需要注意的是，</a:t>
            </a:r>
            <a:r>
              <a:rPr lang="en-US" altLang="zh-CN" sz="1800" dirty="0"/>
              <a:t>Camel</a:t>
            </a:r>
            <a:r>
              <a:rPr lang="zh-CN" altLang="en-US" sz="1800" dirty="0"/>
              <a:t>通过</a:t>
            </a:r>
            <a:r>
              <a:rPr lang="en-US" altLang="zh-CN" sz="1800" dirty="0"/>
              <a:t>plug</a:t>
            </a:r>
            <a:r>
              <a:rPr lang="zh-CN" altLang="en-US" sz="1800" dirty="0"/>
              <a:t>方式提供对某种协议</a:t>
            </a:r>
            <a:r>
              <a:rPr lang="zh-CN" altLang="en-US" sz="1800" dirty="0" smtClean="0"/>
              <a:t>的</a:t>
            </a:r>
            <a:r>
              <a:rPr lang="en-US" altLang="zh-CN" sz="1800" dirty="0" smtClean="0"/>
              <a:t>endpoint</a:t>
            </a:r>
            <a:r>
              <a:rPr lang="zh-CN" altLang="en-US" sz="1800" dirty="0"/>
              <a:t>支持，所以如果读者需要使用某种</a:t>
            </a:r>
            <a:r>
              <a:rPr lang="en-US" altLang="zh-CN" sz="1800" dirty="0"/>
              <a:t>Camel</a:t>
            </a:r>
            <a:r>
              <a:rPr lang="zh-CN" altLang="en-US" sz="1800" dirty="0"/>
              <a:t>的</a:t>
            </a:r>
            <a:r>
              <a:rPr lang="en-US" altLang="zh-CN" sz="1800" dirty="0"/>
              <a:t>endpoint</a:t>
            </a:r>
            <a:r>
              <a:rPr lang="zh-CN" altLang="en-US" sz="1800" dirty="0"/>
              <a:t>，就必须确定自己已经在工程中引入了相应的</a:t>
            </a:r>
            <a:r>
              <a:rPr lang="en-US" altLang="zh-CN" sz="1800" dirty="0"/>
              <a:t>plug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endParaRPr lang="en-US" altLang="zh-CN" sz="1600" dirty="0"/>
          </a:p>
          <a:p>
            <a:r>
              <a:rPr lang="zh-CN" altLang="fr-FR" sz="1600" dirty="0" smtClean="0"/>
              <a:t>大部分</a:t>
            </a:r>
            <a:r>
              <a:rPr lang="fr-FR" altLang="zh-CN" sz="1600" dirty="0"/>
              <a:t>Camel</a:t>
            </a:r>
            <a:r>
              <a:rPr lang="zh-CN" altLang="fr-FR" sz="1600" dirty="0"/>
              <a:t>通过</a:t>
            </a:r>
            <a:r>
              <a:rPr lang="fr-FR" altLang="zh-CN" sz="1600" dirty="0"/>
              <a:t>URI</a:t>
            </a:r>
            <a:r>
              <a:rPr lang="zh-CN" altLang="fr-FR" sz="1600" dirty="0"/>
              <a:t>格式所支持的</a:t>
            </a:r>
            <a:r>
              <a:rPr lang="fr-FR" altLang="zh-CN" sz="1600" dirty="0" smtClean="0"/>
              <a:t>Endpoint</a:t>
            </a:r>
            <a:r>
              <a:rPr lang="zh-CN" altLang="fr-FR" sz="1600" dirty="0" smtClean="0"/>
              <a:t> </a:t>
            </a:r>
            <a:r>
              <a:rPr lang="en-US" altLang="zh-CN" sz="1600" dirty="0"/>
              <a:t>http://camel.apache.org/uris.html</a:t>
            </a:r>
            <a:endParaRPr lang="zh-CN" altLang="en-US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2405575" y="4454687"/>
            <a:ext cx="6109814" cy="21082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Http</a:t>
            </a:r>
            <a:r>
              <a:rPr lang="zh-CN" altLang="en-US" sz="1400" dirty="0" smtClean="0"/>
              <a:t>控制端口示例：</a:t>
            </a:r>
            <a:endParaRPr lang="en-US" altLang="zh-CN" sz="1400" dirty="0" smtClean="0"/>
          </a:p>
          <a:p>
            <a:r>
              <a:rPr lang="en-US" altLang="zh-CN" sz="1400" dirty="0"/>
              <a:t>/ /</a:t>
            </a:r>
            <a:r>
              <a:rPr lang="zh-CN" altLang="en-US" sz="1400" dirty="0" smtClean="0"/>
              <a:t>主动</a:t>
            </a:r>
            <a:r>
              <a:rPr lang="zh-CN" altLang="en-US" sz="1400" dirty="0"/>
              <a:t>向</a:t>
            </a:r>
            <a:r>
              <a:rPr lang="en-US" altLang="zh-CN" sz="1400" dirty="0"/>
              <a:t>http URI</a:t>
            </a:r>
            <a:r>
              <a:rPr lang="zh-CN" altLang="en-US" sz="1400" dirty="0"/>
              <a:t>描述的路径发出请求</a:t>
            </a:r>
          </a:p>
          <a:p>
            <a:r>
              <a:rPr lang="en-US" altLang="zh-CN" sz="1400" dirty="0"/>
              <a:t>from("http://localhost:8080/</a:t>
            </a:r>
            <a:r>
              <a:rPr lang="en-US" altLang="zh-CN" sz="1400" dirty="0" err="1"/>
              <a:t>queryOrgDetailById</a:t>
            </a:r>
            <a:r>
              <a:rPr lang="en-US" altLang="zh-CN" sz="1400" dirty="0"/>
              <a:t>")</a:t>
            </a:r>
          </a:p>
          <a:p>
            <a:endParaRPr lang="en-US" altLang="zh-CN" sz="1400" dirty="0"/>
          </a:p>
          <a:p>
            <a:r>
              <a:rPr lang="en-US" altLang="zh-CN" sz="1400" dirty="0"/>
              <a:t>// </a:t>
            </a:r>
            <a:r>
              <a:rPr lang="zh-CN" altLang="en-US" sz="1400" dirty="0"/>
              <a:t>将上一个路由元素上</a:t>
            </a:r>
            <a:r>
              <a:rPr lang="en-US" altLang="zh-CN" sz="1400" dirty="0"/>
              <a:t>Message Out</a:t>
            </a:r>
            <a:r>
              <a:rPr lang="zh-CN" altLang="en-US" sz="1400" dirty="0"/>
              <a:t>中消息作为请求内容，</a:t>
            </a:r>
          </a:p>
          <a:p>
            <a:r>
              <a:rPr lang="en-US" altLang="zh-CN" sz="1400" dirty="0"/>
              <a:t>// </a:t>
            </a:r>
            <a:r>
              <a:rPr lang="zh-CN" altLang="en-US" sz="1400" dirty="0"/>
              <a:t>向</a:t>
            </a:r>
            <a:r>
              <a:rPr lang="en-US" altLang="zh-CN" sz="1400" dirty="0"/>
              <a:t>http URI</a:t>
            </a:r>
            <a:r>
              <a:rPr lang="zh-CN" altLang="en-US" sz="1400" dirty="0"/>
              <a:t>描述的路径发出请求</a:t>
            </a:r>
          </a:p>
          <a:p>
            <a:r>
              <a:rPr lang="en-US" altLang="zh-CN" sz="1400" dirty="0"/>
              <a:t>// </a:t>
            </a:r>
            <a:r>
              <a:rPr lang="zh-CN" altLang="en-US" sz="1400" dirty="0"/>
              <a:t>注意，</a:t>
            </a:r>
            <a:r>
              <a:rPr lang="en-US" altLang="zh-CN" sz="1400" dirty="0"/>
              <a:t>Message Out</a:t>
            </a:r>
            <a:r>
              <a:rPr lang="zh-CN" altLang="en-US" sz="1400" dirty="0"/>
              <a:t>中的</a:t>
            </a:r>
            <a:r>
              <a:rPr lang="en-US" altLang="zh-CN" sz="1400" dirty="0"/>
              <a:t>Body</a:t>
            </a:r>
            <a:r>
              <a:rPr lang="zh-CN" altLang="en-US" sz="1400" dirty="0"/>
              <a:t>内容将作为数据流映射到</a:t>
            </a:r>
            <a:r>
              <a:rPr lang="en-US" altLang="zh-CN" sz="1400" dirty="0"/>
              <a:t>Http Request Body</a:t>
            </a:r>
            <a:r>
              <a:rPr lang="zh-CN" altLang="en-US" sz="1400" dirty="0"/>
              <a:t>中</a:t>
            </a:r>
          </a:p>
          <a:p>
            <a:r>
              <a:rPr lang="en-US" altLang="zh-CN" sz="1400" dirty="0"/>
              <a:t>to("http://localhost:8080/</a:t>
            </a:r>
            <a:r>
              <a:rPr lang="en-US" altLang="zh-CN" sz="1400" dirty="0" err="1"/>
              <a:t>queryOrgDetailById</a:t>
            </a:r>
            <a:r>
              <a:rPr lang="en-US" altLang="zh-CN" sz="1400" dirty="0" smtClean="0"/>
              <a:t>")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17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562399"/>
            <a:ext cx="129073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Camel</a:t>
            </a:r>
            <a:r>
              <a:rPr lang="zh-CN" altLang="en-US" dirty="0"/>
              <a:t>要素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45589" y="1069145"/>
            <a:ext cx="10691446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特殊的</a:t>
            </a:r>
            <a:r>
              <a:rPr lang="en-US" altLang="zh-CN" dirty="0"/>
              <a:t>Endpoint Direct</a:t>
            </a:r>
            <a:endParaRPr lang="en-US" altLang="zh-CN" dirty="0" smtClean="0"/>
          </a:p>
          <a:p>
            <a:r>
              <a:rPr lang="en-US" altLang="zh-CN" sz="1800" dirty="0" smtClean="0"/>
              <a:t> </a:t>
            </a:r>
            <a:r>
              <a:rPr lang="en-US" altLang="zh-CN" sz="1600" dirty="0"/>
              <a:t>Endpoint Direct</a:t>
            </a:r>
            <a:r>
              <a:rPr lang="zh-CN" altLang="en-US" sz="1600" dirty="0"/>
              <a:t>用于在两个编排好的路由间实现</a:t>
            </a:r>
            <a:r>
              <a:rPr lang="en-US" altLang="zh-CN" sz="1600" dirty="0"/>
              <a:t>Exchange</a:t>
            </a:r>
            <a:r>
              <a:rPr lang="zh-CN" altLang="en-US" sz="1600" dirty="0"/>
              <a:t>消息的连接，上一个路由中由最后一个元素处理完的</a:t>
            </a:r>
            <a:r>
              <a:rPr lang="en-US" altLang="zh-CN" sz="1600" dirty="0"/>
              <a:t>Exchange</a:t>
            </a:r>
            <a:r>
              <a:rPr lang="zh-CN" altLang="en-US" sz="1600" dirty="0"/>
              <a:t>对象，将被发送至由</a:t>
            </a:r>
            <a:r>
              <a:rPr lang="en-US" altLang="zh-CN" sz="1600" dirty="0"/>
              <a:t>Direct</a:t>
            </a:r>
            <a:r>
              <a:rPr lang="zh-CN" altLang="en-US" sz="1600" dirty="0"/>
              <a:t>连接的下一个路由起始位置（</a:t>
            </a:r>
            <a:r>
              <a:rPr lang="en-US" altLang="zh-CN" sz="1600" dirty="0">
                <a:hlinkClick r:id="rId2"/>
              </a:rPr>
              <a:t>http://camel.apache.org/direct.html</a:t>
            </a:r>
            <a:r>
              <a:rPr lang="zh-CN" altLang="en-US" sz="1600" dirty="0"/>
              <a:t>）。注意，两个被连接的路由一定要是可用的，并且存在于同一个</a:t>
            </a:r>
            <a:r>
              <a:rPr lang="en-US" altLang="zh-CN" sz="1600" dirty="0"/>
              <a:t>Camel</a:t>
            </a:r>
            <a:r>
              <a:rPr lang="zh-CN" altLang="en-US" sz="1600" dirty="0"/>
              <a:t>服务中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en-US" altLang="zh-CN" sz="1600" dirty="0"/>
              <a:t>public class </a:t>
            </a:r>
            <a:r>
              <a:rPr lang="en-US" altLang="zh-CN" sz="1600" dirty="0" err="1"/>
              <a:t>DirectRouteA</a:t>
            </a:r>
            <a:r>
              <a:rPr lang="en-US" altLang="zh-CN" sz="1600" dirty="0"/>
              <a:t> extends </a:t>
            </a:r>
            <a:r>
              <a:rPr lang="en-US" altLang="zh-CN" sz="1600" dirty="0" err="1"/>
              <a:t>RouteBuilder</a:t>
            </a:r>
            <a:r>
              <a:rPr lang="en-US" altLang="zh-CN" sz="1600" dirty="0"/>
              <a:t> {</a:t>
            </a:r>
          </a:p>
          <a:p>
            <a:endParaRPr lang="en-US" altLang="zh-CN" sz="1600" dirty="0"/>
          </a:p>
          <a:p>
            <a:r>
              <a:rPr lang="en-US" altLang="zh-CN" sz="1600" dirty="0"/>
              <a:t>        /* (non-Javadoc)</a:t>
            </a:r>
          </a:p>
          <a:p>
            <a:r>
              <a:rPr lang="en-US" altLang="zh-CN" sz="1600" dirty="0"/>
              <a:t>         * @see </a:t>
            </a:r>
            <a:r>
              <a:rPr lang="en-US" altLang="zh-CN" sz="1600" dirty="0" err="1"/>
              <a:t>org.apache.camel.builder.RouteBuilder#configure</a:t>
            </a:r>
            <a:r>
              <a:rPr lang="en-US" altLang="zh-CN" sz="1600" dirty="0"/>
              <a:t>()</a:t>
            </a:r>
          </a:p>
          <a:p>
            <a:r>
              <a:rPr lang="en-US" altLang="zh-CN" sz="1600" dirty="0"/>
              <a:t>         */</a:t>
            </a:r>
          </a:p>
          <a:p>
            <a:r>
              <a:rPr lang="en-US" altLang="zh-CN" sz="1600" dirty="0"/>
              <a:t>        @Override</a:t>
            </a:r>
          </a:p>
          <a:p>
            <a:r>
              <a:rPr lang="en-US" altLang="zh-CN" sz="1600" dirty="0"/>
              <a:t>        public void configure() throws Exception {</a:t>
            </a:r>
          </a:p>
          <a:p>
            <a:r>
              <a:rPr lang="en-US" altLang="zh-CN" sz="1600" dirty="0"/>
              <a:t>            from("</a:t>
            </a:r>
            <a:r>
              <a:rPr lang="en-US" altLang="zh-CN" sz="1600" dirty="0" err="1"/>
              <a:t>jetty:http</a:t>
            </a:r>
            <a:r>
              <a:rPr lang="en-US" altLang="zh-CN" sz="1600" dirty="0"/>
              <a:t>://0.0.0.0:8282/</a:t>
            </a:r>
            <a:r>
              <a:rPr lang="en-US" altLang="zh-CN" sz="1600" dirty="0" err="1"/>
              <a:t>directCamel</a:t>
            </a:r>
            <a:r>
              <a:rPr lang="en-US" altLang="zh-CN" sz="1600" dirty="0"/>
              <a:t>")</a:t>
            </a:r>
          </a:p>
          <a:p>
            <a:r>
              <a:rPr lang="en-US" altLang="zh-CN" sz="1600" dirty="0"/>
              <a:t>            // </a:t>
            </a:r>
            <a:r>
              <a:rPr lang="zh-CN" altLang="en-US" sz="1600" dirty="0"/>
              <a:t>连接路由：</a:t>
            </a:r>
            <a:r>
              <a:rPr lang="en-US" altLang="zh-CN" sz="1600" dirty="0" err="1"/>
              <a:t>DirectRouteB</a:t>
            </a:r>
            <a:endParaRPr lang="en-US" altLang="zh-CN" sz="1600" dirty="0"/>
          </a:p>
          <a:p>
            <a:r>
              <a:rPr lang="en-US" altLang="zh-CN" sz="1600" dirty="0"/>
              <a:t>            .to("</a:t>
            </a:r>
            <a:r>
              <a:rPr lang="en-US" altLang="zh-CN" sz="1600" dirty="0" err="1"/>
              <a:t>direct:directRouteB</a:t>
            </a:r>
            <a:r>
              <a:rPr lang="en-US" altLang="zh-CN" sz="1600" dirty="0"/>
              <a:t>")</a:t>
            </a:r>
          </a:p>
          <a:p>
            <a:r>
              <a:rPr lang="en-US" altLang="zh-CN" sz="1600" dirty="0"/>
              <a:t>            .to("</a:t>
            </a:r>
            <a:r>
              <a:rPr lang="en-US" altLang="zh-CN" sz="1600" dirty="0" err="1"/>
              <a:t>log:DirectRouteA?showExchangeId</a:t>
            </a:r>
            <a:r>
              <a:rPr lang="en-US" altLang="zh-CN" sz="1600" dirty="0"/>
              <a:t>=true");</a:t>
            </a:r>
          </a:p>
          <a:p>
            <a:r>
              <a:rPr lang="en-US" altLang="zh-CN" sz="1600" dirty="0"/>
              <a:t>        }</a:t>
            </a:r>
          </a:p>
          <a:p>
            <a:r>
              <a:rPr lang="en-US" altLang="zh-CN" sz="1600" dirty="0"/>
              <a:t>    }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207307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129073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Camel</a:t>
            </a:r>
            <a:r>
              <a:rPr lang="zh-CN" altLang="en-US" dirty="0"/>
              <a:t>要素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45588" y="1139484"/>
            <a:ext cx="10887053" cy="2200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Exchange</a:t>
            </a:r>
            <a:r>
              <a:rPr lang="zh-CN" altLang="en-US" dirty="0"/>
              <a:t>和</a:t>
            </a:r>
            <a:r>
              <a:rPr lang="en-US" altLang="zh-CN" dirty="0"/>
              <a:t>Message</a:t>
            </a:r>
            <a:r>
              <a:rPr lang="zh-CN" altLang="en-US" dirty="0" smtClean="0"/>
              <a:t>消息格式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sz="1600" dirty="0"/>
              <a:t>消息在我们已经编排好的业务路径上进行传递，通过我们自定义的消息转换方式或者</a:t>
            </a:r>
            <a:r>
              <a:rPr lang="en-US" altLang="zh-CN" sz="1600" dirty="0"/>
              <a:t>Apache Camel</a:t>
            </a:r>
            <a:r>
              <a:rPr lang="zh-CN" altLang="en-US" sz="1600" dirty="0"/>
              <a:t>提供的消息转换方式进行消息格式转换。那么为了完成这些消息传递、消息转换过程</a:t>
            </a:r>
            <a:r>
              <a:rPr lang="en-US" altLang="zh-CN" sz="1600" b="1" dirty="0"/>
              <a:t>Camel</a:t>
            </a:r>
            <a:r>
              <a:rPr lang="zh-CN" altLang="en-US" sz="1600" b="1" dirty="0"/>
              <a:t>中的消息必须使用统一的消息描述格式，并且保证路径上的控制端点都能存取消息</a:t>
            </a:r>
            <a:r>
              <a:rPr lang="zh-CN" altLang="en-US" sz="1600" dirty="0"/>
              <a:t>。</a:t>
            </a:r>
          </a:p>
          <a:p>
            <a:r>
              <a:rPr lang="en-US" altLang="zh-CN" sz="1600" dirty="0"/>
              <a:t>Camel</a:t>
            </a:r>
            <a:r>
              <a:rPr lang="zh-CN" altLang="en-US" sz="1600" dirty="0"/>
              <a:t>提供的</a:t>
            </a:r>
            <a:r>
              <a:rPr lang="en-US" altLang="zh-CN" sz="1600" dirty="0"/>
              <a:t>Exchange</a:t>
            </a:r>
            <a:r>
              <a:rPr lang="zh-CN" altLang="en-US" sz="1600" dirty="0"/>
              <a:t>要素帮助开发人员在控制端点到处理器、处理器到处理器的路由过程中完成消息的统一描述。一个</a:t>
            </a:r>
            <a:r>
              <a:rPr lang="en-US" altLang="zh-CN" sz="1600" dirty="0"/>
              <a:t>Exchange</a:t>
            </a:r>
            <a:r>
              <a:rPr lang="zh-CN" altLang="en-US" sz="1600" dirty="0"/>
              <a:t>元素的结构如下图所示：</a:t>
            </a:r>
          </a:p>
          <a:p>
            <a:endParaRPr lang="zh-CN" altLang="en-US" dirty="0"/>
          </a:p>
        </p:txBody>
      </p:sp>
      <p:pic>
        <p:nvPicPr>
          <p:cNvPr id="1026" name="Picture 2" descr="这里写图片描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504" y="3455695"/>
            <a:ext cx="6276975" cy="300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2398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129073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Camel</a:t>
            </a:r>
            <a:r>
              <a:rPr lang="zh-CN" altLang="en-US" dirty="0"/>
              <a:t>要素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23890" y="1392702"/>
            <a:ext cx="1032948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Processor </a:t>
            </a:r>
            <a:r>
              <a:rPr lang="zh-CN" altLang="en-US" dirty="0" smtClean="0"/>
              <a:t>处理器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sz="1600" dirty="0" smtClean="0"/>
              <a:t>	</a:t>
            </a:r>
            <a:r>
              <a:rPr lang="zh-CN" altLang="en-US" sz="1600" dirty="0" smtClean="0"/>
              <a:t>用于</a:t>
            </a:r>
            <a:r>
              <a:rPr lang="zh-CN" altLang="en-US" sz="1600" dirty="0"/>
              <a:t>接收从控制端点、路由选择条件又或者另一个处理器的</a:t>
            </a:r>
            <a:r>
              <a:rPr lang="en-US" altLang="zh-CN" sz="1600" dirty="0"/>
              <a:t>Exchange</a:t>
            </a:r>
            <a:r>
              <a:rPr lang="zh-CN" altLang="en-US" sz="1600" dirty="0"/>
              <a:t>中传来的消息信息，并进行处理。</a:t>
            </a:r>
            <a:r>
              <a:rPr lang="en-US" altLang="zh-CN" sz="1600" dirty="0"/>
              <a:t>Camel</a:t>
            </a:r>
            <a:r>
              <a:rPr lang="zh-CN" altLang="en-US" sz="1600" dirty="0"/>
              <a:t>核心包和各个</a:t>
            </a:r>
            <a:r>
              <a:rPr lang="en-US" altLang="zh-CN" sz="1600" dirty="0"/>
              <a:t>Plugin</a:t>
            </a:r>
            <a:r>
              <a:rPr lang="zh-CN" altLang="en-US" sz="1600" dirty="0"/>
              <a:t>组件都提供了很多</a:t>
            </a:r>
            <a:r>
              <a:rPr lang="en-US" altLang="zh-CN" sz="1600" dirty="0"/>
              <a:t>Processor</a:t>
            </a:r>
            <a:r>
              <a:rPr lang="zh-CN" altLang="en-US" sz="1600" dirty="0"/>
              <a:t>的实现，开发人员也可以通过实现</a:t>
            </a:r>
            <a:r>
              <a:rPr lang="en-US" altLang="zh-CN" sz="1600" dirty="0" err="1"/>
              <a:t>org.apache.camel.Processor</a:t>
            </a:r>
            <a:r>
              <a:rPr lang="zh-CN" altLang="en-US" sz="1600" dirty="0"/>
              <a:t>接口自定义</a:t>
            </a:r>
            <a:r>
              <a:rPr lang="zh-CN" altLang="en-US" sz="1600" dirty="0" smtClean="0"/>
              <a:t>处理器</a:t>
            </a:r>
            <a:r>
              <a:rPr lang="en-US" altLang="zh-CN" sz="1600" dirty="0" smtClean="0"/>
              <a:t>.</a:t>
            </a:r>
            <a:r>
              <a:rPr lang="zh-CN" altLang="en-US" sz="1600" dirty="0"/>
              <a:t>可以在自定义的</a:t>
            </a:r>
            <a:r>
              <a:rPr lang="en-US" altLang="zh-CN" sz="1600" dirty="0"/>
              <a:t>Processor</a:t>
            </a:r>
            <a:r>
              <a:rPr lang="zh-CN" altLang="en-US" sz="1600" dirty="0"/>
              <a:t>处理器中做很多事情。这些事情可能包括处理业务逻辑、建立数据库连接去做业务数据</a:t>
            </a:r>
            <a:r>
              <a:rPr lang="zh-CN" altLang="en-US" sz="1600" dirty="0" smtClean="0"/>
              <a:t>存储</a:t>
            </a:r>
            <a:r>
              <a:rPr lang="en-US" altLang="zh-CN" sz="1600" dirty="0" smtClean="0"/>
              <a:t>.</a:t>
            </a:r>
            <a:r>
              <a:rPr lang="zh-CN" altLang="en-US" sz="1600" dirty="0"/>
              <a:t> </a:t>
            </a:r>
            <a:r>
              <a:rPr lang="en-US" altLang="zh-CN" sz="1600" dirty="0"/>
              <a:t>Processor</a:t>
            </a:r>
            <a:r>
              <a:rPr lang="zh-CN" altLang="en-US" sz="1600" dirty="0"/>
              <a:t>处理器中</a:t>
            </a:r>
            <a:r>
              <a:rPr lang="zh-CN" altLang="en-US" sz="1600" b="1" dirty="0"/>
              <a:t>最主要的工作是进行业务数据格式的转换和中间数据的临时存储</a:t>
            </a:r>
            <a:r>
              <a:rPr lang="zh-CN" altLang="en-US" sz="1600" dirty="0"/>
              <a:t>。这样做是因为</a:t>
            </a:r>
            <a:r>
              <a:rPr lang="en-US" altLang="zh-CN" sz="1600" dirty="0"/>
              <a:t>Processor</a:t>
            </a:r>
            <a:r>
              <a:rPr lang="zh-CN" altLang="en-US" sz="1600" dirty="0"/>
              <a:t>处理器是</a:t>
            </a:r>
            <a:r>
              <a:rPr lang="en-US" altLang="zh-CN" sz="1600" dirty="0"/>
              <a:t>Camel</a:t>
            </a:r>
            <a:r>
              <a:rPr lang="zh-CN" altLang="en-US" sz="1600" dirty="0"/>
              <a:t>编排的路由中，主要进行</a:t>
            </a:r>
            <a:r>
              <a:rPr lang="en-US" altLang="zh-CN" sz="1600" dirty="0"/>
              <a:t>Exchange</a:t>
            </a:r>
            <a:r>
              <a:rPr lang="zh-CN" altLang="en-US" sz="1600" dirty="0"/>
              <a:t>输入输出消息交换的地方</a:t>
            </a:r>
            <a:r>
              <a:rPr lang="zh-CN" altLang="en-US" sz="1600" dirty="0" smtClean="0"/>
              <a:t>。</a:t>
            </a:r>
            <a:r>
              <a:rPr lang="zh-CN" altLang="en-US" sz="1600" dirty="0"/>
              <a:t>开发</a:t>
            </a:r>
            <a:r>
              <a:rPr lang="zh-CN" altLang="en-US" sz="1600" dirty="0" smtClean="0"/>
              <a:t>人员可以</a:t>
            </a:r>
            <a:r>
              <a:rPr lang="zh-CN" altLang="en-US" sz="1600" dirty="0"/>
              <a:t>在</a:t>
            </a:r>
            <a:r>
              <a:rPr lang="en-US" altLang="zh-CN" sz="1600" dirty="0"/>
              <a:t>Processor</a:t>
            </a:r>
            <a:r>
              <a:rPr lang="zh-CN" altLang="en-US" sz="1600" dirty="0"/>
              <a:t>处理器中连接数据库。例如开发人员需要根据上一个</a:t>
            </a:r>
            <a:r>
              <a:rPr lang="en-US" altLang="zh-CN" sz="1600" dirty="0"/>
              <a:t>Endpoint</a:t>
            </a:r>
            <a:r>
              <a:rPr lang="zh-CN" altLang="en-US" sz="1600" dirty="0"/>
              <a:t>中携带的“订单编号前缀”信息，在</a:t>
            </a:r>
            <a:r>
              <a:rPr lang="en-US" altLang="zh-CN" sz="1600" dirty="0"/>
              <a:t>Processor</a:t>
            </a:r>
            <a:r>
              <a:rPr lang="zh-CN" altLang="en-US" sz="1600" dirty="0"/>
              <a:t>处理器中连接到一个独立的数据库中（或者缓存服务中）查找其对应的路由信息，以便</a:t>
            </a:r>
            <a:r>
              <a:rPr lang="zh-CN" altLang="en-US" sz="1600" b="1" dirty="0"/>
              <a:t>动态决定</a:t>
            </a:r>
            <a:r>
              <a:rPr lang="zh-CN" altLang="en-US" sz="1600" dirty="0"/>
              <a:t>下一个路由路径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r>
              <a:rPr lang="en-US" altLang="zh-CN" sz="1600" dirty="0" smtClean="0"/>
              <a:t>	</a:t>
            </a:r>
            <a:r>
              <a:rPr lang="zh-CN" altLang="en-US" sz="1600" dirty="0" smtClean="0"/>
              <a:t>处理器</a:t>
            </a:r>
            <a:r>
              <a:rPr lang="en-US" altLang="zh-CN" sz="1600" dirty="0"/>
              <a:t>Processor</a:t>
            </a:r>
            <a:r>
              <a:rPr lang="zh-CN" altLang="en-US" sz="1600" dirty="0"/>
              <a:t>是和控制端点平级的概念。要看一个</a:t>
            </a:r>
            <a:r>
              <a:rPr lang="en-US" altLang="zh-CN" sz="1600" dirty="0"/>
              <a:t>URI</a:t>
            </a:r>
            <a:r>
              <a:rPr lang="zh-CN" altLang="en-US" sz="1600" dirty="0"/>
              <a:t>对应的实现是否是一个控制端点，最根本的就是看这个实现类是否实现了</a:t>
            </a:r>
            <a:r>
              <a:rPr lang="en-US" altLang="zh-CN" sz="1600" dirty="0" err="1"/>
              <a:t>org.apache.camel.Endpoint</a:t>
            </a:r>
            <a:r>
              <a:rPr lang="zh-CN" altLang="en-US" sz="1600" dirty="0"/>
              <a:t>接口；而要看一个路由中的元素是否是</a:t>
            </a:r>
            <a:r>
              <a:rPr lang="en-US" altLang="zh-CN" sz="1600" dirty="0"/>
              <a:t>Processor</a:t>
            </a:r>
            <a:r>
              <a:rPr lang="zh-CN" altLang="en-US" sz="1600" dirty="0"/>
              <a:t>处理器，最根本的就是看这个类是否实现了</a:t>
            </a:r>
            <a:r>
              <a:rPr lang="en-US" altLang="zh-CN" sz="1600" dirty="0" err="1"/>
              <a:t>org.apache.camel.Processor</a:t>
            </a:r>
            <a:r>
              <a:rPr lang="zh-CN" altLang="en-US" sz="1600" dirty="0"/>
              <a:t>接口。</a:t>
            </a:r>
          </a:p>
        </p:txBody>
      </p:sp>
    </p:spTree>
    <p:extLst>
      <p:ext uri="{BB962C8B-B14F-4D97-AF65-F5344CB8AC3E}">
        <p14:creationId xmlns:p14="http://schemas.microsoft.com/office/powerpoint/2010/main" val="3478481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129073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Camel</a:t>
            </a:r>
            <a:r>
              <a:rPr lang="zh-CN" altLang="en-US" dirty="0"/>
              <a:t>要素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86265" y="1026942"/>
            <a:ext cx="10754192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Routing</a:t>
            </a:r>
            <a:r>
              <a:rPr lang="zh-CN" altLang="en-US" dirty="0"/>
              <a:t>路由</a:t>
            </a:r>
            <a:r>
              <a:rPr lang="zh-CN" altLang="en-US" dirty="0" smtClean="0"/>
              <a:t>条件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/>
              <a:t>在控制端点和处理器之间、处理器和处理器之间，</a:t>
            </a:r>
            <a:r>
              <a:rPr lang="en-US" altLang="zh-CN" dirty="0"/>
              <a:t>Camel</a:t>
            </a:r>
            <a:r>
              <a:rPr lang="zh-CN" altLang="en-US" dirty="0"/>
              <a:t>允许开发人员进行路由条件设置。例如开发人员可以拥有当</a:t>
            </a:r>
            <a:r>
              <a:rPr lang="en-US" altLang="zh-CN" dirty="0"/>
              <a:t>Exchange In Message</a:t>
            </a:r>
            <a:r>
              <a:rPr lang="zh-CN" altLang="en-US" dirty="0"/>
              <a:t>的内容为</a:t>
            </a:r>
            <a:r>
              <a:rPr lang="en-US" altLang="zh-CN" dirty="0"/>
              <a:t>A</a:t>
            </a:r>
            <a:r>
              <a:rPr lang="zh-CN" altLang="en-US" dirty="0"/>
              <a:t>的情况下将消息送入下一个处理器</a:t>
            </a:r>
            <a:r>
              <a:rPr lang="en-US" altLang="zh-CN" dirty="0"/>
              <a:t>A</a:t>
            </a:r>
            <a:r>
              <a:rPr lang="zh-CN" altLang="en-US" dirty="0"/>
              <a:t>，当</a:t>
            </a:r>
            <a:r>
              <a:rPr lang="en-US" altLang="zh-CN" dirty="0"/>
              <a:t>Exchange In Message</a:t>
            </a:r>
            <a:r>
              <a:rPr lang="zh-CN" altLang="en-US" dirty="0"/>
              <a:t>的内容为</a:t>
            </a:r>
            <a:r>
              <a:rPr lang="en-US" altLang="zh-CN" dirty="0"/>
              <a:t>B</a:t>
            </a:r>
            <a:r>
              <a:rPr lang="zh-CN" altLang="en-US" dirty="0"/>
              <a:t>时将消息送入下一个处理器</a:t>
            </a:r>
            <a:r>
              <a:rPr lang="en-US" altLang="zh-CN" dirty="0"/>
              <a:t>B</a:t>
            </a:r>
            <a:r>
              <a:rPr lang="zh-CN" altLang="en-US" dirty="0"/>
              <a:t>的处理能力。又例如，无论编排的路由中上一个元素的处理消息如何，都将携带消息的</a:t>
            </a:r>
            <a:r>
              <a:rPr lang="en-US" altLang="zh-CN" dirty="0"/>
              <a:t>Exchange</a:t>
            </a:r>
            <a:r>
              <a:rPr lang="zh-CN" altLang="en-US" dirty="0"/>
              <a:t>对象</a:t>
            </a:r>
            <a:r>
              <a:rPr lang="zh-CN" altLang="en-US" b="1" dirty="0"/>
              <a:t>复制</a:t>
            </a:r>
            <a:r>
              <a:rPr lang="zh-CN" altLang="en-US" dirty="0"/>
              <a:t> 多份，分别送入下一处理器</a:t>
            </a:r>
            <a:r>
              <a:rPr lang="en-US" altLang="zh-CN" dirty="0"/>
              <a:t>X</a:t>
            </a:r>
            <a:r>
              <a:rPr lang="zh-CN" altLang="en-US" dirty="0"/>
              <a:t>、</a:t>
            </a:r>
            <a:r>
              <a:rPr lang="en-US" altLang="zh-CN" dirty="0"/>
              <a:t>Y</a:t>
            </a:r>
            <a:r>
              <a:rPr lang="zh-CN" altLang="en-US" dirty="0"/>
              <a:t>、</a:t>
            </a:r>
            <a:r>
              <a:rPr lang="en-US" altLang="zh-CN" dirty="0"/>
              <a:t>Z</a:t>
            </a:r>
            <a:r>
              <a:rPr lang="zh-CN" altLang="en-US" dirty="0"/>
              <a:t>。开发人员甚至还可以通过路由规则完成</a:t>
            </a:r>
            <a:r>
              <a:rPr lang="en-US" altLang="zh-CN" dirty="0"/>
              <a:t>Exchange</a:t>
            </a:r>
            <a:r>
              <a:rPr lang="zh-CN" altLang="en-US" dirty="0"/>
              <a:t>到多个</a:t>
            </a:r>
            <a:r>
              <a:rPr lang="en-US" altLang="zh-CN" dirty="0"/>
              <a:t>Endpoint</a:t>
            </a:r>
            <a:r>
              <a:rPr lang="zh-CN" altLang="en-US" dirty="0"/>
              <a:t>的负载传输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/>
              <a:t>Camel</a:t>
            </a:r>
            <a:r>
              <a:rPr lang="zh-CN" altLang="en-US" dirty="0"/>
              <a:t>中支持的路由规则非常丰富，包括：</a:t>
            </a:r>
            <a:r>
              <a:rPr lang="en-US" altLang="zh-CN" dirty="0"/>
              <a:t>Message Filter</a:t>
            </a:r>
            <a:r>
              <a:rPr lang="zh-CN" altLang="en-US" dirty="0"/>
              <a:t>、</a:t>
            </a:r>
            <a:r>
              <a:rPr lang="en-US" altLang="zh-CN" dirty="0"/>
              <a:t>Based Router</a:t>
            </a:r>
            <a:r>
              <a:rPr lang="zh-CN" altLang="en-US" dirty="0"/>
              <a:t>、</a:t>
            </a:r>
            <a:r>
              <a:rPr lang="en-US" altLang="zh-CN" dirty="0"/>
              <a:t>Dynamic Router</a:t>
            </a:r>
            <a:r>
              <a:rPr lang="zh-CN" altLang="en-US" dirty="0"/>
              <a:t>、</a:t>
            </a:r>
            <a:r>
              <a:rPr lang="en-US" altLang="zh-CN" dirty="0"/>
              <a:t>Splitter</a:t>
            </a:r>
            <a:r>
              <a:rPr lang="zh-CN" altLang="en-US" dirty="0"/>
              <a:t>、</a:t>
            </a:r>
            <a:r>
              <a:rPr lang="en-US" altLang="zh-CN" dirty="0"/>
              <a:t>Aggregator</a:t>
            </a:r>
            <a:r>
              <a:rPr lang="zh-CN" altLang="en-US" dirty="0"/>
              <a:t>、</a:t>
            </a:r>
            <a:r>
              <a:rPr lang="en-US" altLang="zh-CN" dirty="0" err="1"/>
              <a:t>Resequencer</a:t>
            </a:r>
            <a:r>
              <a:rPr lang="zh-CN" altLang="en-US" dirty="0"/>
              <a:t>等等。在</a:t>
            </a:r>
            <a:r>
              <a:rPr lang="en-US" altLang="zh-CN" dirty="0"/>
              <a:t>Camel</a:t>
            </a:r>
            <a:r>
              <a:rPr lang="zh-CN" altLang="en-US" dirty="0"/>
              <a:t>的官方文档中使用了非常形象化的图形来表示这些路由功能</a:t>
            </a:r>
            <a:r>
              <a:rPr lang="zh-CN" altLang="en-US" dirty="0" smtClean="0"/>
              <a:t>（</a:t>
            </a:r>
            <a:r>
              <a:rPr lang="en-US" altLang="zh-CN" dirty="0"/>
              <a:t> http://camel.apache.org/enterprise-integration-patterns.html 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93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这里写图片描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652" y="566676"/>
            <a:ext cx="982027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6663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5588" y="374316"/>
            <a:ext cx="2030684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Camel Hello World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42535" y="1561514"/>
            <a:ext cx="184731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900" y="1083212"/>
            <a:ext cx="9668852" cy="4487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288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2_Office 主题">
  <a:themeElements>
    <a:clrScheme name="自定义 1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FFFFFF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FFFF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26344</TotalTime>
  <Words>1004</Words>
  <Application>Microsoft Office PowerPoint</Application>
  <PresentationFormat>自定义</PresentationFormat>
  <Paragraphs>104</Paragraphs>
  <Slides>23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4" baseType="lpstr">
      <vt:lpstr>2_Office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p</cp:lastModifiedBy>
  <cp:revision>41</cp:revision>
  <dcterms:created xsi:type="dcterms:W3CDTF">2014-12-21T08:13:13Z</dcterms:created>
  <dcterms:modified xsi:type="dcterms:W3CDTF">2018-02-06T13:21:46Z</dcterms:modified>
</cp:coreProperties>
</file>